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1" r:id="rId4"/>
    <p:sldId id="276" r:id="rId5"/>
    <p:sldId id="262" r:id="rId6"/>
    <p:sldId id="274" r:id="rId7"/>
    <p:sldId id="275" r:id="rId8"/>
    <p:sldId id="259" r:id="rId9"/>
    <p:sldId id="270" r:id="rId10"/>
    <p:sldId id="272" r:id="rId11"/>
    <p:sldId id="278" r:id="rId12"/>
    <p:sldId id="282" r:id="rId13"/>
    <p:sldId id="263" r:id="rId14"/>
    <p:sldId id="264" r:id="rId15"/>
    <p:sldId id="268" r:id="rId16"/>
    <p:sldId id="267" r:id="rId17"/>
    <p:sldId id="279" r:id="rId18"/>
    <p:sldId id="269" r:id="rId19"/>
    <p:sldId id="281" r:id="rId20"/>
    <p:sldId id="280"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BOE2_FS\VOL1\Users\KristinIrvine\PBIS\PBIS%2011-12\PBIS%20SET%20Forms\EDGE\EDGE%20SET%20Eval%20Tools%20EDGE4.27.12rev.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power%20point\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power%20point\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power%20point\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Sheet1!$A$1:$A$8</c:f>
              <c:strCache>
                <c:ptCount val="8"/>
                <c:pt idx="0">
                  <c:v>Expectations Defined</c:v>
                </c:pt>
                <c:pt idx="1">
                  <c:v>Expectations Taught</c:v>
                </c:pt>
                <c:pt idx="2">
                  <c:v>Rewarding</c:v>
                </c:pt>
                <c:pt idx="3">
                  <c:v>Responding</c:v>
                </c:pt>
                <c:pt idx="4">
                  <c:v>Monitoring</c:v>
                </c:pt>
                <c:pt idx="5">
                  <c:v>Management</c:v>
                </c:pt>
                <c:pt idx="6">
                  <c:v>District Support</c:v>
                </c:pt>
                <c:pt idx="7">
                  <c:v>Total Mean</c:v>
                </c:pt>
              </c:strCache>
            </c:strRef>
          </c:cat>
          <c:val>
            <c:numRef>
              <c:f>Sheet1!$B$1:$B$8</c:f>
              <c:numCache>
                <c:formatCode>General</c:formatCode>
                <c:ptCount val="8"/>
                <c:pt idx="0">
                  <c:v>50</c:v>
                </c:pt>
                <c:pt idx="1">
                  <c:v>60</c:v>
                </c:pt>
                <c:pt idx="2">
                  <c:v>67</c:v>
                </c:pt>
                <c:pt idx="3">
                  <c:v>100</c:v>
                </c:pt>
                <c:pt idx="4">
                  <c:v>75</c:v>
                </c:pt>
                <c:pt idx="5">
                  <c:v>81</c:v>
                </c:pt>
                <c:pt idx="6">
                  <c:v>100</c:v>
                </c:pt>
                <c:pt idx="7">
                  <c:v>76</c:v>
                </c:pt>
              </c:numCache>
            </c:numRef>
          </c:val>
        </c:ser>
        <c:axId val="59009664"/>
        <c:axId val="59085184"/>
      </c:barChart>
      <c:catAx>
        <c:axId val="59009664"/>
        <c:scaling>
          <c:orientation val="minMax"/>
        </c:scaling>
        <c:axPos val="b"/>
        <c:tickLblPos val="nextTo"/>
        <c:crossAx val="59085184"/>
        <c:crosses val="autoZero"/>
        <c:auto val="1"/>
        <c:lblAlgn val="ctr"/>
        <c:lblOffset val="100"/>
      </c:catAx>
      <c:valAx>
        <c:axId val="59085184"/>
        <c:scaling>
          <c:orientation val="minMax"/>
        </c:scaling>
        <c:axPos val="l"/>
        <c:majorGridlines/>
        <c:numFmt formatCode="General" sourceLinked="1"/>
        <c:tickLblPos val="nextTo"/>
        <c:crossAx val="5900966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axId val="61483648"/>
        <c:axId val="61493632"/>
      </c:barChart>
      <c:catAx>
        <c:axId val="61483648"/>
        <c:scaling>
          <c:orientation val="minMax"/>
        </c:scaling>
        <c:axPos val="b"/>
        <c:tickLblPos val="nextTo"/>
        <c:crossAx val="61493632"/>
        <c:crosses val="autoZero"/>
        <c:auto val="1"/>
        <c:lblAlgn val="ctr"/>
        <c:lblOffset val="100"/>
      </c:catAx>
      <c:valAx>
        <c:axId val="61493632"/>
        <c:scaling>
          <c:orientation val="minMax"/>
        </c:scaling>
        <c:axPos val="l"/>
        <c:majorGridlines/>
        <c:numFmt formatCode="General" sourceLinked="1"/>
        <c:tickLblPos val="nextTo"/>
        <c:crossAx val="61483648"/>
        <c:crosses val="autoZero"/>
        <c:crossBetween val="between"/>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School Evaluation Tool (SET)</a:t>
            </a:r>
          </a:p>
          <a:p>
            <a:pPr>
              <a:defRPr/>
            </a:pPr>
            <a:r>
              <a:rPr lang="en-US" sz="1400" dirty="0"/>
              <a:t>Edgewood School</a:t>
            </a:r>
            <a:r>
              <a:rPr lang="en-US" sz="1400" baseline="0" dirty="0"/>
              <a:t>, April 26, 2012</a:t>
            </a:r>
            <a:endParaRPr lang="en-US" sz="1400" dirty="0"/>
          </a:p>
        </c:rich>
      </c:tx>
      <c:layout/>
    </c:title>
    <c:plotArea>
      <c:layout/>
      <c:barChart>
        <c:barDir val="col"/>
        <c:grouping val="clustered"/>
        <c:ser>
          <c:idx val="0"/>
          <c:order val="0"/>
          <c:tx>
            <c:strRef>
              <c:f>'[EDGE SET Eval Tools EDGE4.27.12rev.xlsx]Scores'!$A$1:$H$1</c:f>
              <c:strCache>
                <c:ptCount val="1"/>
                <c:pt idx="0">
                  <c:v>A. Expectations Defined B. Expectations Taught C. System for Rewarding D. System for Responding E. Monitoring &amp; Decision Making F. Management G. District Level Support Total Mean</c:v>
                </c:pt>
              </c:strCache>
            </c:strRef>
          </c:tx>
          <c:dLbls>
            <c:showVal val="1"/>
          </c:dLbls>
          <c:cat>
            <c:strRef>
              <c:f>'O:\Users\KristinIrvine\PBIS\PBIS 11-12\PBIS SET Forms\EDGE\[Graph for SET Reports.xls]SCORES'!$A$1:$H$1</c:f>
              <c:strCache>
                <c:ptCount val="8"/>
                <c:pt idx="0">
                  <c:v>A. Expectations Defined</c:v>
                </c:pt>
                <c:pt idx="1">
                  <c:v>B. Expectations Taught</c:v>
                </c:pt>
                <c:pt idx="2">
                  <c:v>C. System for Rewarding</c:v>
                </c:pt>
                <c:pt idx="3">
                  <c:v>D. System for Responding</c:v>
                </c:pt>
                <c:pt idx="4">
                  <c:v>E. Monitoring &amp; Decision Making</c:v>
                </c:pt>
                <c:pt idx="5">
                  <c:v>F. Management</c:v>
                </c:pt>
                <c:pt idx="6">
                  <c:v>G. District Level Support</c:v>
                </c:pt>
                <c:pt idx="7">
                  <c:v>Total Mean</c:v>
                </c:pt>
              </c:strCache>
            </c:strRef>
          </c:cat>
          <c:val>
            <c:numRef>
              <c:f>'[EDGE SET Eval Tools EDGE4.27.12rev.xlsx]Scores'!$A$2:$H$2</c:f>
              <c:numCache>
                <c:formatCode>0%</c:formatCode>
                <c:ptCount val="8"/>
                <c:pt idx="0">
                  <c:v>1</c:v>
                </c:pt>
                <c:pt idx="1">
                  <c:v>1</c:v>
                </c:pt>
                <c:pt idx="2">
                  <c:v>1</c:v>
                </c:pt>
                <c:pt idx="3">
                  <c:v>0.75000000000000122</c:v>
                </c:pt>
                <c:pt idx="4">
                  <c:v>1</c:v>
                </c:pt>
                <c:pt idx="5">
                  <c:v>0.9375</c:v>
                </c:pt>
                <c:pt idx="6">
                  <c:v>0.5</c:v>
                </c:pt>
                <c:pt idx="7">
                  <c:v>0.91071428571428559</c:v>
                </c:pt>
              </c:numCache>
            </c:numRef>
          </c:val>
        </c:ser>
        <c:gapWidth val="75"/>
        <c:axId val="61506304"/>
        <c:axId val="61507840"/>
      </c:barChart>
      <c:catAx>
        <c:axId val="61506304"/>
        <c:scaling>
          <c:orientation val="minMax"/>
        </c:scaling>
        <c:axPos val="b"/>
        <c:numFmt formatCode="General" sourceLinked="1"/>
        <c:majorTickMark val="none"/>
        <c:tickLblPos val="nextTo"/>
        <c:crossAx val="61507840"/>
        <c:crosses val="autoZero"/>
        <c:lblAlgn val="ctr"/>
        <c:lblOffset val="100"/>
      </c:catAx>
      <c:valAx>
        <c:axId val="61507840"/>
        <c:scaling>
          <c:orientation val="minMax"/>
          <c:max val="1"/>
        </c:scaling>
        <c:axPos val="l"/>
        <c:numFmt formatCode="0%" sourceLinked="1"/>
        <c:majorTickMark val="none"/>
        <c:tickLblPos val="nextTo"/>
        <c:crossAx val="61506304"/>
        <c:crosses val="autoZero"/>
        <c:crossBetween val="between"/>
      </c:valAx>
    </c:plotArea>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115507436570428"/>
          <c:y val="4.4454533273430914E-2"/>
          <c:w val="0.73970734908136448"/>
          <c:h val="0.71280950241580299"/>
        </c:manualLayout>
      </c:layout>
      <c:barChart>
        <c:barDir val="col"/>
        <c:grouping val="clustered"/>
        <c:ser>
          <c:idx val="0"/>
          <c:order val="0"/>
          <c:tx>
            <c:v>2009-2010</c:v>
          </c:tx>
          <c:cat>
            <c:strRef>
              <c:f>Sheet1!$A$1:$A$10</c:f>
              <c:strCache>
                <c:ptCount val="10"/>
                <c:pt idx="0">
                  <c:v>September</c:v>
                </c:pt>
                <c:pt idx="1">
                  <c:v>October</c:v>
                </c:pt>
                <c:pt idx="2">
                  <c:v>November</c:v>
                </c:pt>
                <c:pt idx="3">
                  <c:v>December</c:v>
                </c:pt>
                <c:pt idx="4">
                  <c:v>January</c:v>
                </c:pt>
                <c:pt idx="5">
                  <c:v>February</c:v>
                </c:pt>
                <c:pt idx="6">
                  <c:v>March</c:v>
                </c:pt>
                <c:pt idx="7">
                  <c:v>April</c:v>
                </c:pt>
                <c:pt idx="8">
                  <c:v>May</c:v>
                </c:pt>
                <c:pt idx="9">
                  <c:v>June</c:v>
                </c:pt>
              </c:strCache>
            </c:strRef>
          </c:cat>
          <c:val>
            <c:numRef>
              <c:f>Sheet1!$B$1:$B$10</c:f>
              <c:numCache>
                <c:formatCode>General</c:formatCode>
                <c:ptCount val="10"/>
                <c:pt idx="0">
                  <c:v>0</c:v>
                </c:pt>
                <c:pt idx="1">
                  <c:v>0</c:v>
                </c:pt>
                <c:pt idx="2">
                  <c:v>21</c:v>
                </c:pt>
                <c:pt idx="3">
                  <c:v>73</c:v>
                </c:pt>
                <c:pt idx="4">
                  <c:v>74</c:v>
                </c:pt>
                <c:pt idx="5">
                  <c:v>45</c:v>
                </c:pt>
                <c:pt idx="6">
                  <c:v>76</c:v>
                </c:pt>
                <c:pt idx="7">
                  <c:v>49</c:v>
                </c:pt>
                <c:pt idx="8">
                  <c:v>69</c:v>
                </c:pt>
                <c:pt idx="9">
                  <c:v>11</c:v>
                </c:pt>
              </c:numCache>
            </c:numRef>
          </c:val>
        </c:ser>
        <c:ser>
          <c:idx val="1"/>
          <c:order val="1"/>
          <c:tx>
            <c:v>2010-2011</c:v>
          </c:tx>
          <c:cat>
            <c:strRef>
              <c:f>Sheet1!$A$1:$A$10</c:f>
              <c:strCache>
                <c:ptCount val="10"/>
                <c:pt idx="0">
                  <c:v>September</c:v>
                </c:pt>
                <c:pt idx="1">
                  <c:v>October</c:v>
                </c:pt>
                <c:pt idx="2">
                  <c:v>November</c:v>
                </c:pt>
                <c:pt idx="3">
                  <c:v>December</c:v>
                </c:pt>
                <c:pt idx="4">
                  <c:v>January</c:v>
                </c:pt>
                <c:pt idx="5">
                  <c:v>February</c:v>
                </c:pt>
                <c:pt idx="6">
                  <c:v>March</c:v>
                </c:pt>
                <c:pt idx="7">
                  <c:v>April</c:v>
                </c:pt>
                <c:pt idx="8">
                  <c:v>May</c:v>
                </c:pt>
                <c:pt idx="9">
                  <c:v>June</c:v>
                </c:pt>
              </c:strCache>
            </c:strRef>
          </c:cat>
          <c:val>
            <c:numRef>
              <c:f>Sheet1!$C$1:$C$10</c:f>
              <c:numCache>
                <c:formatCode>General</c:formatCode>
                <c:ptCount val="10"/>
                <c:pt idx="0">
                  <c:v>30</c:v>
                </c:pt>
                <c:pt idx="1">
                  <c:v>18</c:v>
                </c:pt>
                <c:pt idx="2">
                  <c:v>27</c:v>
                </c:pt>
                <c:pt idx="3">
                  <c:v>28</c:v>
                </c:pt>
                <c:pt idx="4">
                  <c:v>34</c:v>
                </c:pt>
                <c:pt idx="5">
                  <c:v>39</c:v>
                </c:pt>
                <c:pt idx="6">
                  <c:v>62</c:v>
                </c:pt>
                <c:pt idx="7">
                  <c:v>57</c:v>
                </c:pt>
                <c:pt idx="8">
                  <c:v>60</c:v>
                </c:pt>
                <c:pt idx="9">
                  <c:v>37</c:v>
                </c:pt>
              </c:numCache>
            </c:numRef>
          </c:val>
        </c:ser>
        <c:ser>
          <c:idx val="2"/>
          <c:order val="2"/>
          <c:tx>
            <c:v>2011-2012</c:v>
          </c:tx>
          <c:cat>
            <c:strRef>
              <c:f>Sheet1!$A$1:$A$10</c:f>
              <c:strCache>
                <c:ptCount val="10"/>
                <c:pt idx="0">
                  <c:v>September</c:v>
                </c:pt>
                <c:pt idx="1">
                  <c:v>October</c:v>
                </c:pt>
                <c:pt idx="2">
                  <c:v>November</c:v>
                </c:pt>
                <c:pt idx="3">
                  <c:v>December</c:v>
                </c:pt>
                <c:pt idx="4">
                  <c:v>January</c:v>
                </c:pt>
                <c:pt idx="5">
                  <c:v>February</c:v>
                </c:pt>
                <c:pt idx="6">
                  <c:v>March</c:v>
                </c:pt>
                <c:pt idx="7">
                  <c:v>April</c:v>
                </c:pt>
                <c:pt idx="8">
                  <c:v>May</c:v>
                </c:pt>
                <c:pt idx="9">
                  <c:v>June</c:v>
                </c:pt>
              </c:strCache>
            </c:strRef>
          </c:cat>
          <c:val>
            <c:numRef>
              <c:f>Sheet1!$D$1:$D$10</c:f>
              <c:numCache>
                <c:formatCode>General</c:formatCode>
                <c:ptCount val="10"/>
                <c:pt idx="0">
                  <c:v>38</c:v>
                </c:pt>
                <c:pt idx="1">
                  <c:v>53</c:v>
                </c:pt>
                <c:pt idx="2">
                  <c:v>39</c:v>
                </c:pt>
                <c:pt idx="3">
                  <c:v>59</c:v>
                </c:pt>
                <c:pt idx="4">
                  <c:v>44</c:v>
                </c:pt>
                <c:pt idx="5">
                  <c:v>45</c:v>
                </c:pt>
                <c:pt idx="6">
                  <c:v>70</c:v>
                </c:pt>
                <c:pt idx="7">
                  <c:v>32</c:v>
                </c:pt>
                <c:pt idx="8">
                  <c:v>60</c:v>
                </c:pt>
                <c:pt idx="9">
                  <c:v>18</c:v>
                </c:pt>
              </c:numCache>
            </c:numRef>
          </c:val>
        </c:ser>
        <c:axId val="43802624"/>
        <c:axId val="43804160"/>
      </c:barChart>
      <c:catAx>
        <c:axId val="43802624"/>
        <c:scaling>
          <c:orientation val="minMax"/>
        </c:scaling>
        <c:axPos val="b"/>
        <c:tickLblPos val="nextTo"/>
        <c:crossAx val="43804160"/>
        <c:crosses val="autoZero"/>
        <c:auto val="1"/>
        <c:lblAlgn val="ctr"/>
        <c:lblOffset val="100"/>
      </c:catAx>
      <c:valAx>
        <c:axId val="43804160"/>
        <c:scaling>
          <c:orientation val="minMax"/>
        </c:scaling>
        <c:axPos val="l"/>
        <c:majorGridlines/>
        <c:numFmt formatCode="General" sourceLinked="1"/>
        <c:tickLblPos val="nextTo"/>
        <c:crossAx val="43802624"/>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Sheet1!$A$2</c:f>
              <c:strCache>
                <c:ptCount val="1"/>
                <c:pt idx="0">
                  <c:v>Percentage of Students with Referrals</c:v>
                </c:pt>
              </c:strCache>
            </c:strRef>
          </c:tx>
          <c:cat>
            <c:strRef>
              <c:f>Sheet1!$B$1:$D$1</c:f>
              <c:strCache>
                <c:ptCount val="3"/>
                <c:pt idx="0">
                  <c:v>Students with 0-1 Referrals</c:v>
                </c:pt>
                <c:pt idx="1">
                  <c:v>Students with 2-5 Referrals</c:v>
                </c:pt>
                <c:pt idx="2">
                  <c:v>Students with 6 or More Referrals</c:v>
                </c:pt>
              </c:strCache>
            </c:strRef>
          </c:cat>
          <c:val>
            <c:numRef>
              <c:f>Sheet1!$B$2:$D$2</c:f>
              <c:numCache>
                <c:formatCode>General</c:formatCode>
                <c:ptCount val="3"/>
                <c:pt idx="0">
                  <c:v>90</c:v>
                </c:pt>
                <c:pt idx="1">
                  <c:v>7</c:v>
                </c:pt>
                <c:pt idx="2">
                  <c:v>3</c:v>
                </c:pt>
              </c:numCache>
            </c:numRef>
          </c:val>
        </c:ser>
        <c:firstSliceAng val="0"/>
      </c:pieChart>
    </c:plotArea>
    <c:legend>
      <c:legendPos val="r"/>
      <c:layout/>
      <c:txPr>
        <a:bodyPr/>
        <a:lstStyle/>
        <a:p>
          <a:pPr>
            <a:defRPr i="1"/>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cat>
            <c:strRef>
              <c:f>[Book1.xlsx]Sheet2!$A$1:$A$3</c:f>
              <c:strCache>
                <c:ptCount val="3"/>
                <c:pt idx="0">
                  <c:v>Students with 0-1 referrals </c:v>
                </c:pt>
                <c:pt idx="1">
                  <c:v>Students with 2-5 referrals</c:v>
                </c:pt>
                <c:pt idx="2">
                  <c:v>Students with 6 or more referrals</c:v>
                </c:pt>
              </c:strCache>
            </c:strRef>
          </c:cat>
          <c:val>
            <c:numRef>
              <c:f>[Book1.xlsx]Sheet2!$B$1:$B$3</c:f>
              <c:numCache>
                <c:formatCode>General</c:formatCode>
                <c:ptCount val="3"/>
                <c:pt idx="0">
                  <c:v>353</c:v>
                </c:pt>
                <c:pt idx="1">
                  <c:v>26</c:v>
                </c:pt>
                <c:pt idx="2">
                  <c:v>30</c:v>
                </c:pt>
              </c:numCache>
            </c:numRef>
          </c:val>
        </c:ser>
        <c:firstSliceAng val="0"/>
      </c:pieChart>
    </c:plotArea>
    <c:legend>
      <c:legendPos val="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cat>
            <c:strRef>
              <c:f>[Book1.xlsx]Sheet2!$A$1:$A$3</c:f>
              <c:strCache>
                <c:ptCount val="3"/>
                <c:pt idx="0">
                  <c:v>Students with 0-1 referrals </c:v>
                </c:pt>
                <c:pt idx="1">
                  <c:v>Students with 2-5 referrals</c:v>
                </c:pt>
                <c:pt idx="2">
                  <c:v>Students with 6 or more referrals</c:v>
                </c:pt>
              </c:strCache>
            </c:strRef>
          </c:cat>
          <c:val>
            <c:numRef>
              <c:f>[Book1.xlsx]Sheet2!$B$1:$B$3</c:f>
              <c:numCache>
                <c:formatCode>General</c:formatCode>
                <c:ptCount val="3"/>
                <c:pt idx="0">
                  <c:v>342</c:v>
                </c:pt>
                <c:pt idx="1">
                  <c:v>35</c:v>
                </c:pt>
                <c:pt idx="2">
                  <c:v>37</c:v>
                </c:pt>
              </c:numCache>
            </c:numRef>
          </c:val>
        </c:ser>
        <c:firstSliceAng val="0"/>
      </c:pieChart>
    </c:plotArea>
    <c:legend>
      <c:legendPos val="r"/>
    </c:legend>
    <c:plotVisOnly val="1"/>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5971429" cy="434285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0.23644</cdr:y>
    </cdr:from>
    <cdr:to>
      <cdr:x>0.03657</cdr:x>
      <cdr:y>0.56074</cdr:y>
    </cdr:to>
    <cdr:sp macro="" textlink="">
      <cdr:nvSpPr>
        <cdr:cNvPr id="3" name="TextBox 2"/>
        <cdr:cNvSpPr txBox="1"/>
      </cdr:nvSpPr>
      <cdr:spPr>
        <a:xfrm xmlns:a="http://schemas.openxmlformats.org/drawingml/2006/main" rot="16200000">
          <a:off x="-588169" y="1626394"/>
          <a:ext cx="1423988" cy="2476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b="1"/>
            <a:t>Percent Implemented</a:t>
          </a:r>
        </a:p>
      </cdr:txBody>
    </cdr:sp>
  </cdr:relSizeAnchor>
  <cdr:relSizeAnchor xmlns:cdr="http://schemas.openxmlformats.org/drawingml/2006/chartDrawing">
    <cdr:from>
      <cdr:x>0.62279</cdr:x>
      <cdr:y>0.949</cdr:y>
    </cdr:from>
    <cdr:to>
      <cdr:x>0.98425</cdr:x>
      <cdr:y>1</cdr:y>
    </cdr:to>
    <cdr:sp macro="" textlink="">
      <cdr:nvSpPr>
        <cdr:cNvPr id="5" name="TextBox 4"/>
        <cdr:cNvSpPr txBox="1"/>
      </cdr:nvSpPr>
      <cdr:spPr>
        <a:xfrm xmlns:a="http://schemas.openxmlformats.org/drawingml/2006/main">
          <a:off x="4543983" y="4664240"/>
          <a:ext cx="2637267" cy="25066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b="1"/>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8CEEF73-C27D-49B5-B63A-CB5491B3E230}" type="datetimeFigureOut">
              <a:rPr lang="en-US" smtClean="0"/>
              <a:pPr/>
              <a:t>9/7/2012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DE560E-5230-4EE7-B7A5-25AB3E6007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EEF73-C27D-49B5-B63A-CB5491B3E23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EEF73-C27D-49B5-B63A-CB5491B3E23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CEEF73-C27D-49B5-B63A-CB5491B3E23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CEEF73-C27D-49B5-B63A-CB5491B3E230}" type="datetimeFigureOut">
              <a:rPr lang="en-US" smtClean="0"/>
              <a:pPr/>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EEF73-C27D-49B5-B63A-CB5491B3E23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8CEEF73-C27D-49B5-B63A-CB5491B3E230}" type="datetimeFigureOut">
              <a:rPr lang="en-US" smtClean="0"/>
              <a:pPr/>
              <a:t>9/7/2012</a:t>
            </a:fld>
            <a:endParaRPr lang="en-US"/>
          </a:p>
        </p:txBody>
      </p:sp>
      <p:sp>
        <p:nvSpPr>
          <p:cNvPr id="27" name="Slide Number Placeholder 26"/>
          <p:cNvSpPr>
            <a:spLocks noGrp="1"/>
          </p:cNvSpPr>
          <p:nvPr>
            <p:ph type="sldNum" sz="quarter" idx="11"/>
          </p:nvPr>
        </p:nvSpPr>
        <p:spPr/>
        <p:txBody>
          <a:bodyPr rtlCol="0"/>
          <a:lstStyle/>
          <a:p>
            <a:fld id="{61DE560E-5230-4EE7-B7A5-25AB3E6007F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8CEEF73-C27D-49B5-B63A-CB5491B3E230}" type="datetimeFigureOut">
              <a:rPr lang="en-US" smtClean="0"/>
              <a:pPr/>
              <a:t>9/7/2012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1DE560E-5230-4EE7-B7A5-25AB3E6007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EEF73-C27D-49B5-B63A-CB5491B3E230}" type="datetimeFigureOut">
              <a:rPr lang="en-US" smtClean="0"/>
              <a:pPr/>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CEEF73-C27D-49B5-B63A-CB5491B3E23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CEEF73-C27D-49B5-B63A-CB5491B3E230}" type="datetimeFigureOut">
              <a:rPr lang="en-US" smtClean="0"/>
              <a:pPr/>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E560E-5230-4EE7-B7A5-25AB3E6007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8CEEF73-C27D-49B5-B63A-CB5491B3E230}" type="datetimeFigureOut">
              <a:rPr lang="en-US" smtClean="0"/>
              <a:pPr/>
              <a:t>9/7/2012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DE560E-5230-4EE7-B7A5-25AB3E6007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066800"/>
            <a:ext cx="6480048" cy="2301240"/>
          </a:xfrm>
        </p:spPr>
        <p:txBody>
          <a:bodyPr>
            <a:normAutofit fontScale="90000"/>
          </a:bodyPr>
          <a:lstStyle/>
          <a:p>
            <a:r>
              <a:rPr lang="en-US" b="1" i="1" dirty="0" smtClean="0">
                <a:latin typeface="+mn-lt"/>
              </a:rPr>
              <a:t>PBIS</a:t>
            </a:r>
            <a:r>
              <a:rPr lang="en-US" b="1" dirty="0" smtClean="0">
                <a:latin typeface="+mn-lt"/>
              </a:rPr>
              <a:t>: </a:t>
            </a:r>
            <a:br>
              <a:rPr lang="en-US" b="1" dirty="0" smtClean="0">
                <a:latin typeface="+mn-lt"/>
              </a:rPr>
            </a:br>
            <a:r>
              <a:rPr lang="en-US" dirty="0" smtClean="0">
                <a:latin typeface="+mn-lt"/>
              </a:rPr>
              <a:t>Where </a:t>
            </a:r>
            <a:r>
              <a:rPr lang="en-US" dirty="0">
                <a:latin typeface="+mn-lt"/>
              </a:rPr>
              <a:t>A</a:t>
            </a:r>
            <a:r>
              <a:rPr lang="en-US" dirty="0" smtClean="0">
                <a:latin typeface="+mn-lt"/>
              </a:rPr>
              <a:t>re We </a:t>
            </a:r>
            <a:r>
              <a:rPr lang="en-US" dirty="0" smtClean="0">
                <a:effectLst>
                  <a:outerShdw blurRad="38100" dist="38100" dir="2700000" algn="tl">
                    <a:srgbClr val="000000">
                      <a:alpha val="43137"/>
                    </a:srgbClr>
                  </a:outerShdw>
                </a:effectLst>
                <a:latin typeface="+mn-lt"/>
              </a:rPr>
              <a:t>NOW</a:t>
            </a:r>
            <a:r>
              <a:rPr lang="en-US" dirty="0" smtClean="0">
                <a:latin typeface="+mn-lt"/>
              </a:rPr>
              <a:t>?</a:t>
            </a:r>
            <a:br>
              <a:rPr lang="en-US" dirty="0" smtClean="0">
                <a:latin typeface="+mn-lt"/>
              </a:rPr>
            </a:br>
            <a:r>
              <a:rPr lang="en-US" dirty="0" smtClean="0">
                <a:latin typeface="+mn-lt"/>
              </a:rPr>
              <a:t>Where Are </a:t>
            </a:r>
            <a:r>
              <a:rPr lang="en-US" dirty="0">
                <a:latin typeface="+mn-lt"/>
              </a:rPr>
              <a:t>W</a:t>
            </a:r>
            <a:r>
              <a:rPr lang="en-US" dirty="0" smtClean="0">
                <a:latin typeface="+mn-lt"/>
              </a:rPr>
              <a:t>e </a:t>
            </a:r>
            <a:r>
              <a:rPr lang="en-US" dirty="0" smtClean="0">
                <a:effectLst>
                  <a:outerShdw blurRad="38100" dist="38100" dir="2700000" algn="tl">
                    <a:srgbClr val="000000">
                      <a:alpha val="43137"/>
                    </a:srgbClr>
                  </a:outerShdw>
                </a:effectLst>
                <a:latin typeface="+mn-lt"/>
              </a:rPr>
              <a:t>HEADED</a:t>
            </a:r>
            <a:r>
              <a:rPr lang="en-US" dirty="0" smtClean="0"/>
              <a:t>?</a:t>
            </a:r>
            <a:endParaRPr lang="en-US" dirty="0"/>
          </a:p>
        </p:txBody>
      </p:sp>
      <p:sp>
        <p:nvSpPr>
          <p:cNvPr id="3" name="Subtitle 2"/>
          <p:cNvSpPr>
            <a:spLocks noGrp="1"/>
          </p:cNvSpPr>
          <p:nvPr>
            <p:ph type="subTitle" idx="1"/>
          </p:nvPr>
        </p:nvSpPr>
        <p:spPr>
          <a:xfrm>
            <a:off x="3733800" y="4191000"/>
            <a:ext cx="5114778" cy="2438400"/>
          </a:xfrm>
        </p:spPr>
        <p:txBody>
          <a:bodyPr>
            <a:normAutofit/>
          </a:bodyPr>
          <a:lstStyle/>
          <a:p>
            <a:pPr algn="ctr"/>
            <a:r>
              <a:rPr lang="en-US" sz="2800" dirty="0" smtClean="0"/>
              <a:t>Emily Hill	</a:t>
            </a:r>
          </a:p>
          <a:p>
            <a:pPr algn="ctr"/>
            <a:r>
              <a:rPr lang="en-US" sz="2800" dirty="0" smtClean="0"/>
              <a:t>Kelly </a:t>
            </a:r>
            <a:r>
              <a:rPr lang="en-US" sz="2800" dirty="0" err="1" smtClean="0"/>
              <a:t>McCrohan</a:t>
            </a:r>
            <a:endParaRPr lang="en-US" sz="2800" dirty="0" smtClean="0"/>
          </a:p>
          <a:p>
            <a:pPr algn="ctr"/>
            <a:endParaRPr lang="en-US" i="1" dirty="0" smtClean="0"/>
          </a:p>
          <a:p>
            <a:pPr algn="ctr"/>
            <a:r>
              <a:rPr lang="en-US" i="1" dirty="0" smtClean="0"/>
              <a:t>Edgewood Elementary </a:t>
            </a:r>
          </a:p>
          <a:p>
            <a:pPr algn="ctr"/>
            <a:r>
              <a:rPr lang="en-US" i="1" dirty="0" smtClean="0"/>
              <a:t>PBIS Coaches</a:t>
            </a:r>
            <a:endParaRPr lang="en-US" i="1" dirty="0"/>
          </a:p>
        </p:txBody>
      </p:sp>
      <p:pic>
        <p:nvPicPr>
          <p:cNvPr id="4" name="Picture 3" descr="Eagle"/>
          <p:cNvPicPr/>
          <p:nvPr/>
        </p:nvPicPr>
        <p:blipFill>
          <a:blip r:embed="rId2" cstate="print"/>
          <a:srcRect/>
          <a:stretch>
            <a:fillRect/>
          </a:stretch>
        </p:blipFill>
        <p:spPr bwMode="auto">
          <a:xfrm>
            <a:off x="381000" y="1295400"/>
            <a:ext cx="1884045" cy="1905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fontScale="90000"/>
          </a:bodyPr>
          <a:lstStyle/>
          <a:p>
            <a:pPr algn="ctr"/>
            <a:r>
              <a:rPr lang="en-US" dirty="0" smtClean="0">
                <a:effectLst>
                  <a:outerShdw blurRad="38100" dist="38100" dir="2700000" algn="tl">
                    <a:srgbClr val="000000">
                      <a:alpha val="43137"/>
                    </a:srgbClr>
                  </a:outerShdw>
                </a:effectLst>
              </a:rPr>
              <a:t>PBIS Triangle Data Report 2010-2011</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800600" y="2362200"/>
            <a:ext cx="4038600" cy="3770376"/>
          </a:xfrm>
        </p:spPr>
        <p:txBody>
          <a:bodyPr>
            <a:normAutofit/>
          </a:bodyPr>
          <a:lstStyle/>
          <a:p>
            <a:r>
              <a:rPr lang="en-US" dirty="0" smtClean="0"/>
              <a:t>88% of our students have 0-1 referrals.</a:t>
            </a:r>
          </a:p>
          <a:p>
            <a:pPr lvl="1"/>
            <a:r>
              <a:rPr lang="en-US" sz="2000" dirty="0" smtClean="0"/>
              <a:t>78% of our students have 0 referrals.</a:t>
            </a:r>
          </a:p>
          <a:p>
            <a:r>
              <a:rPr lang="en-US" dirty="0" smtClean="0"/>
              <a:t>7% of our students have 2-5 referrals.</a:t>
            </a:r>
          </a:p>
          <a:p>
            <a:r>
              <a:rPr lang="en-US" dirty="0" smtClean="0"/>
              <a:t>5% of our students have 6 or more referrals.</a:t>
            </a:r>
          </a:p>
          <a:p>
            <a:pPr lvl="1"/>
            <a:r>
              <a:rPr lang="en-US" sz="2000" dirty="0" smtClean="0"/>
              <a:t>Of the 3%, 1.75% have more then 9 referrals.</a:t>
            </a:r>
            <a:endParaRPr lang="en-US" sz="2000" dirty="0"/>
          </a:p>
        </p:txBody>
      </p:sp>
      <p:graphicFrame>
        <p:nvGraphicFramePr>
          <p:cNvPr id="5" name="Chart 4"/>
          <p:cNvGraphicFramePr/>
          <p:nvPr/>
        </p:nvGraphicFramePr>
        <p:xfrm>
          <a:off x="152400" y="2057400"/>
          <a:ext cx="4800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fontScale="90000"/>
          </a:bodyPr>
          <a:lstStyle/>
          <a:p>
            <a:pPr algn="ctr"/>
            <a:r>
              <a:rPr lang="en-US" dirty="0" smtClean="0">
                <a:effectLst>
                  <a:outerShdw blurRad="38100" dist="38100" dir="2700000" algn="tl">
                    <a:srgbClr val="000000">
                      <a:alpha val="43137"/>
                    </a:srgbClr>
                  </a:outerShdw>
                </a:effectLst>
              </a:rPr>
              <a:t>PBIS Triangle Data Report 2011-2012</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800600" y="2362200"/>
            <a:ext cx="4038600" cy="3770376"/>
          </a:xfrm>
        </p:spPr>
        <p:txBody>
          <a:bodyPr>
            <a:normAutofit/>
          </a:bodyPr>
          <a:lstStyle/>
          <a:p>
            <a:r>
              <a:rPr lang="en-US" dirty="0" smtClean="0"/>
              <a:t>88% of our students have 0-1 referrals.</a:t>
            </a:r>
          </a:p>
          <a:p>
            <a:pPr lvl="1"/>
            <a:r>
              <a:rPr lang="en-US" sz="2000" dirty="0" smtClean="0"/>
              <a:t>77.5% of our students have 0 referrals.</a:t>
            </a:r>
          </a:p>
          <a:p>
            <a:r>
              <a:rPr lang="en-US" dirty="0" smtClean="0"/>
              <a:t>6% of our students have 2-5 referrals.</a:t>
            </a:r>
          </a:p>
          <a:p>
            <a:r>
              <a:rPr lang="en-US" dirty="0" smtClean="0"/>
              <a:t>6% of our students have 6 or more referrals.</a:t>
            </a:r>
          </a:p>
          <a:p>
            <a:pPr lvl="1"/>
            <a:endParaRPr lang="en-US" sz="2000" dirty="0"/>
          </a:p>
        </p:txBody>
      </p:sp>
      <p:graphicFrame>
        <p:nvGraphicFramePr>
          <p:cNvPr id="5" name="Chart 4"/>
          <p:cNvGraphicFramePr/>
          <p:nvPr/>
        </p:nvGraphicFramePr>
        <p:xfrm>
          <a:off x="0" y="2133600"/>
          <a:ext cx="4800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fontScale="90000"/>
          </a:bodyPr>
          <a:lstStyle/>
          <a:p>
            <a:pPr algn="ctr"/>
            <a:r>
              <a:rPr lang="en-US" dirty="0" smtClean="0">
                <a:effectLst>
                  <a:outerShdw blurRad="38100" dist="38100" dir="2700000" algn="tl">
                    <a:srgbClr val="000000">
                      <a:alpha val="43137"/>
                    </a:srgbClr>
                  </a:outerShdw>
                </a:effectLst>
              </a:rPr>
              <a:t>PBIS Triangle Data Report 2012-2013</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800600" y="2362200"/>
            <a:ext cx="4038600" cy="3770376"/>
          </a:xfrm>
        </p:spPr>
        <p:txBody>
          <a:bodyPr>
            <a:normAutofit/>
          </a:bodyPr>
          <a:lstStyle/>
          <a:p>
            <a:r>
              <a:rPr lang="en-US" dirty="0" smtClean="0"/>
              <a:t>85.5% of our students have 0-1 referrals.</a:t>
            </a:r>
          </a:p>
          <a:p>
            <a:pPr lvl="1"/>
            <a:r>
              <a:rPr lang="en-US" sz="2000" dirty="0" smtClean="0"/>
              <a:t>73.25% of our students have 0 referrals.</a:t>
            </a:r>
          </a:p>
          <a:p>
            <a:r>
              <a:rPr lang="en-US" dirty="0" smtClean="0"/>
              <a:t>8.5% of our students have 2-5 referrals.</a:t>
            </a:r>
          </a:p>
          <a:p>
            <a:r>
              <a:rPr lang="en-US" dirty="0" smtClean="0"/>
              <a:t>6% of our students have 6 or more referrals.</a:t>
            </a:r>
          </a:p>
          <a:p>
            <a:pPr lvl="1"/>
            <a:endParaRPr lang="en-US" sz="2000" dirty="0"/>
          </a:p>
        </p:txBody>
      </p:sp>
      <p:graphicFrame>
        <p:nvGraphicFramePr>
          <p:cNvPr id="5" name="Chart 4"/>
          <p:cNvGraphicFramePr/>
          <p:nvPr/>
        </p:nvGraphicFramePr>
        <p:xfrm>
          <a:off x="152400" y="2057400"/>
          <a:ext cx="4800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smtClean="0"/>
              <a:t> </a:t>
            </a:r>
            <a:r>
              <a:rPr lang="en-US" dirty="0" smtClean="0">
                <a:effectLst>
                  <a:outerShdw blurRad="38100" dist="38100" dir="2700000" algn="tl">
                    <a:srgbClr val="000000">
                      <a:alpha val="43137"/>
                    </a:srgbClr>
                  </a:outerShdw>
                </a:effectLst>
              </a:rPr>
              <a:t>Tier II</a:t>
            </a:r>
            <a:endParaRPr lang="en-US" dirty="0"/>
          </a:p>
        </p:txBody>
      </p:sp>
      <p:sp>
        <p:nvSpPr>
          <p:cNvPr id="3" name="Content Placeholder 2"/>
          <p:cNvSpPr>
            <a:spLocks noGrp="1"/>
          </p:cNvSpPr>
          <p:nvPr>
            <p:ph sz="half" idx="1"/>
          </p:nvPr>
        </p:nvSpPr>
        <p:spPr>
          <a:xfrm>
            <a:off x="457200" y="1752600"/>
            <a:ext cx="4648200" cy="5022787"/>
          </a:xfrm>
        </p:spPr>
        <p:txBody>
          <a:bodyPr>
            <a:normAutofit lnSpcReduction="10000"/>
          </a:bodyPr>
          <a:lstStyle/>
          <a:p>
            <a:r>
              <a:rPr lang="en-US" dirty="0" smtClean="0"/>
              <a:t>Our Tier I intervention resulted in 85.5% of our students with 0-1 office referrals; this is above expectations of 80% success.</a:t>
            </a:r>
          </a:p>
          <a:p>
            <a:r>
              <a:rPr lang="en-US" dirty="0" smtClean="0"/>
              <a:t>However, we know that not all of our students have been successful at Tier I; some of their behavioral needs are greater. </a:t>
            </a:r>
          </a:p>
          <a:p>
            <a:r>
              <a:rPr lang="en-US" dirty="0" smtClean="0"/>
              <a:t>During the 2011-2012 school year, our team rolled out a Tier II program to support the needs of some of these students. </a:t>
            </a:r>
          </a:p>
          <a:p>
            <a:r>
              <a:rPr lang="en-US" dirty="0" smtClean="0"/>
              <a:t>This program is be called the </a:t>
            </a:r>
            <a:r>
              <a:rPr lang="en-US" i="1" dirty="0" smtClean="0"/>
              <a:t>High Five Program</a:t>
            </a:r>
            <a:r>
              <a:rPr lang="en-US" dirty="0" smtClean="0"/>
              <a:t>, and is modeled after a Check-in-Check-out (CICO) system. </a:t>
            </a:r>
          </a:p>
        </p:txBody>
      </p:sp>
      <p:pic>
        <p:nvPicPr>
          <p:cNvPr id="3076" name="Picture 4" descr="http://www.hwtears.com/files/images/frogjump/tiers1.jpg"/>
          <p:cNvPicPr>
            <a:picLocks noChangeAspect="1" noChangeArrowheads="1"/>
          </p:cNvPicPr>
          <p:nvPr/>
        </p:nvPicPr>
        <p:blipFill>
          <a:blip r:embed="rId2" cstate="print"/>
          <a:srcRect/>
          <a:stretch>
            <a:fillRect/>
          </a:stretch>
        </p:blipFill>
        <p:spPr bwMode="auto">
          <a:xfrm>
            <a:off x="5257800" y="2743200"/>
            <a:ext cx="3133725" cy="22574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066800"/>
          </a:xfrm>
        </p:spPr>
        <p:txBody>
          <a:bodyPr>
            <a:normAutofit fontScale="90000"/>
          </a:bodyPr>
          <a:lstStyle/>
          <a:p>
            <a:r>
              <a:rPr lang="en-US" dirty="0" smtClean="0"/>
              <a:t>What is the </a:t>
            </a:r>
            <a:br>
              <a:rPr lang="en-US" dirty="0" smtClean="0"/>
            </a:br>
            <a:r>
              <a:rPr lang="en-US" i="1" dirty="0" smtClean="0">
                <a:effectLst>
                  <a:outerShdw blurRad="38100" dist="38100" dir="2700000" algn="tl">
                    <a:srgbClr val="000000">
                      <a:alpha val="43137"/>
                    </a:srgbClr>
                  </a:outerShdw>
                </a:effectLst>
              </a:rPr>
              <a:t>High-Five Program</a:t>
            </a:r>
            <a:r>
              <a:rPr lang="en-US" dirty="0" smtClean="0"/>
              <a:t>?</a:t>
            </a:r>
            <a:endParaRPr lang="en-US" dirty="0"/>
          </a:p>
        </p:txBody>
      </p:sp>
      <p:sp>
        <p:nvSpPr>
          <p:cNvPr id="3" name="Content Placeholder 2"/>
          <p:cNvSpPr>
            <a:spLocks noGrp="1"/>
          </p:cNvSpPr>
          <p:nvPr>
            <p:ph sz="half" idx="1"/>
          </p:nvPr>
        </p:nvSpPr>
        <p:spPr/>
        <p:txBody>
          <a:bodyPr>
            <a:normAutofit/>
          </a:bodyPr>
          <a:lstStyle/>
          <a:p>
            <a:pPr>
              <a:buNone/>
            </a:pPr>
            <a:r>
              <a:rPr lang="en-US" dirty="0" smtClean="0"/>
              <a:t> </a:t>
            </a:r>
          </a:p>
        </p:txBody>
      </p:sp>
      <p:sp>
        <p:nvSpPr>
          <p:cNvPr id="4" name="Content Placeholder 3"/>
          <p:cNvSpPr>
            <a:spLocks noGrp="1"/>
          </p:cNvSpPr>
          <p:nvPr>
            <p:ph sz="half" idx="2"/>
          </p:nvPr>
        </p:nvSpPr>
        <p:spPr>
          <a:xfrm>
            <a:off x="533400" y="2438400"/>
            <a:ext cx="8153400" cy="4336987"/>
          </a:xfrm>
        </p:spPr>
        <p:txBody>
          <a:bodyPr>
            <a:normAutofit/>
          </a:bodyPr>
          <a:lstStyle/>
          <a:p>
            <a:pPr>
              <a:buNone/>
            </a:pPr>
            <a:r>
              <a:rPr lang="en-US" b="1" dirty="0" smtClean="0"/>
              <a:t> </a:t>
            </a:r>
            <a:r>
              <a:rPr lang="en-US" dirty="0" smtClean="0"/>
              <a:t>	The </a:t>
            </a:r>
            <a:r>
              <a:rPr lang="en-US" i="1" dirty="0" smtClean="0"/>
              <a:t>High Five Program</a:t>
            </a:r>
            <a:r>
              <a:rPr lang="en-US" dirty="0" smtClean="0"/>
              <a:t> is a means to respond positively to students who need extra support with their behavior.  Some students require more instruction and support to self-regulate their behavior and require extra adult support as they learn to do so.</a:t>
            </a:r>
          </a:p>
          <a:p>
            <a:pPr>
              <a:buNone/>
            </a:pPr>
            <a:r>
              <a:rPr lang="en-US" dirty="0" smtClean="0"/>
              <a:t>	</a:t>
            </a:r>
          </a:p>
          <a:p>
            <a:pPr>
              <a:buNone/>
            </a:pPr>
            <a:r>
              <a:rPr lang="en-US" dirty="0" smtClean="0"/>
              <a:t>	The </a:t>
            </a:r>
            <a:r>
              <a:rPr lang="en-US" i="1" dirty="0" smtClean="0"/>
              <a:t>High Five Program</a:t>
            </a:r>
            <a:r>
              <a:rPr lang="en-US" dirty="0" smtClean="0"/>
              <a:t> provides extra reinforcement and </a:t>
            </a:r>
            <a:r>
              <a:rPr lang="en-US" b="1" dirty="0" smtClean="0"/>
              <a:t>positive attention</a:t>
            </a:r>
            <a:r>
              <a:rPr lang="en-US" dirty="0" smtClean="0"/>
              <a:t> from adults. These adults will be known as our </a:t>
            </a:r>
            <a:r>
              <a:rPr lang="en-US" i="1" dirty="0" smtClean="0"/>
              <a:t>High Five </a:t>
            </a:r>
            <a:r>
              <a:rPr lang="en-US" dirty="0" smtClean="0"/>
              <a:t>mentors.  The </a:t>
            </a:r>
            <a:r>
              <a:rPr lang="en-US" i="1" dirty="0" smtClean="0"/>
              <a:t>High Five Program</a:t>
            </a:r>
            <a:r>
              <a:rPr lang="en-US" dirty="0" smtClean="0"/>
              <a:t> also provides for daily communication between a student and his/her teacher and between the mentor and the student’s parents.  In addition, data is collected to determine whether the program is successful or whether changes need to be made.</a:t>
            </a:r>
          </a:p>
          <a:p>
            <a:pPr>
              <a:buNone/>
            </a:pPr>
            <a:endParaRPr lang="en-US" dirty="0"/>
          </a:p>
        </p:txBody>
      </p:sp>
      <p:pic>
        <p:nvPicPr>
          <p:cNvPr id="2050" name="Picture 2" descr="http://thestrangeattractor.net/wp-content/uploads/2009/03/high_five.jpg"/>
          <p:cNvPicPr>
            <a:picLocks noChangeAspect="1" noChangeArrowheads="1"/>
          </p:cNvPicPr>
          <p:nvPr/>
        </p:nvPicPr>
        <p:blipFill>
          <a:blip r:embed="rId2" cstate="print"/>
          <a:srcRect/>
          <a:stretch>
            <a:fillRect/>
          </a:stretch>
        </p:blipFill>
        <p:spPr bwMode="auto">
          <a:xfrm>
            <a:off x="4953000" y="609600"/>
            <a:ext cx="2971800" cy="16573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96200" cy="1524000"/>
          </a:xfrm>
        </p:spPr>
        <p:txBody>
          <a:bodyPr>
            <a:normAutofit fontScale="90000"/>
          </a:bodyPr>
          <a:lstStyle/>
          <a:p>
            <a:r>
              <a:rPr lang="en-US" dirty="0" smtClean="0">
                <a:latin typeface="+mn-lt"/>
              </a:rPr>
              <a:t>The </a:t>
            </a:r>
            <a:r>
              <a:rPr lang="en-US" i="1" dirty="0" smtClean="0">
                <a:latin typeface="+mn-lt"/>
              </a:rPr>
              <a:t>High Five Program </a:t>
            </a:r>
            <a:br>
              <a:rPr lang="en-US" i="1" dirty="0" smtClean="0">
                <a:latin typeface="+mn-lt"/>
              </a:rPr>
            </a:br>
            <a:r>
              <a:rPr lang="en-US" dirty="0" smtClean="0">
                <a:latin typeface="+mn-lt"/>
              </a:rPr>
              <a:t>Allows Students to…</a:t>
            </a:r>
            <a:r>
              <a:rPr lang="en-US" dirty="0" smtClean="0"/>
              <a:t/>
            </a:r>
            <a:br>
              <a:rPr lang="en-US" dirty="0" smtClean="0"/>
            </a:br>
            <a:endParaRPr lang="en-US" dirty="0"/>
          </a:p>
        </p:txBody>
      </p:sp>
      <p:sp>
        <p:nvSpPr>
          <p:cNvPr id="3" name="Content Placeholder 2"/>
          <p:cNvSpPr>
            <a:spLocks noGrp="1"/>
          </p:cNvSpPr>
          <p:nvPr>
            <p:ph sz="half" idx="1"/>
          </p:nvPr>
        </p:nvSpPr>
        <p:spPr>
          <a:xfrm>
            <a:off x="457200" y="1905000"/>
            <a:ext cx="4038600" cy="4525963"/>
          </a:xfrm>
        </p:spPr>
        <p:txBody>
          <a:bodyPr>
            <a:normAutofit lnSpcReduction="10000"/>
          </a:bodyPr>
          <a:lstStyle/>
          <a:p>
            <a:r>
              <a:rPr lang="en-US" dirty="0" smtClean="0"/>
              <a:t> Check in with a mentor at the beginning of the school day.</a:t>
            </a:r>
          </a:p>
          <a:p>
            <a:pPr lvl="0"/>
            <a:r>
              <a:rPr lang="en-US" dirty="0" smtClean="0"/>
              <a:t>Carry a tracking behavior form (</a:t>
            </a:r>
            <a:r>
              <a:rPr lang="en-US" i="1" dirty="0" smtClean="0"/>
              <a:t>High Five Chart</a:t>
            </a:r>
            <a:r>
              <a:rPr lang="en-US" dirty="0" smtClean="0"/>
              <a:t>).</a:t>
            </a:r>
          </a:p>
          <a:p>
            <a:pPr lvl="0"/>
            <a:r>
              <a:rPr lang="en-US" dirty="0" smtClean="0"/>
              <a:t>Ask their classroom teacher to rate their behavior and provide immediate feedback.</a:t>
            </a:r>
          </a:p>
          <a:p>
            <a:pPr lvl="0"/>
            <a:r>
              <a:rPr lang="en-US" dirty="0" smtClean="0"/>
              <a:t>Check out at the end of each school day with their mentor.</a:t>
            </a:r>
          </a:p>
          <a:p>
            <a:pPr lvl="1"/>
            <a:r>
              <a:rPr lang="en-US" dirty="0" smtClean="0"/>
              <a:t>Earn a ticket for each day they meet their goal.</a:t>
            </a:r>
          </a:p>
          <a:p>
            <a:pPr lvl="0"/>
            <a:r>
              <a:rPr lang="en-US" dirty="0" smtClean="0"/>
              <a:t>Take their </a:t>
            </a:r>
            <a:r>
              <a:rPr lang="en-US" i="1" dirty="0" smtClean="0"/>
              <a:t>High Five Chart </a:t>
            </a:r>
            <a:r>
              <a:rPr lang="en-US" dirty="0" smtClean="0"/>
              <a:t>home to parents to sign.</a:t>
            </a:r>
          </a:p>
          <a:p>
            <a:pPr lvl="0"/>
            <a:r>
              <a:rPr lang="en-US" dirty="0" smtClean="0"/>
              <a:t>Return the signed </a:t>
            </a:r>
            <a:r>
              <a:rPr lang="en-US" i="1" dirty="0" smtClean="0"/>
              <a:t>High Five Chart </a:t>
            </a:r>
            <a:r>
              <a:rPr lang="en-US" dirty="0" smtClean="0"/>
              <a:t>the next morning.</a:t>
            </a:r>
            <a:endParaRPr lang="en-US" dirty="0"/>
          </a:p>
        </p:txBody>
      </p:sp>
      <p:graphicFrame>
        <p:nvGraphicFramePr>
          <p:cNvPr id="5" name="Table 4"/>
          <p:cNvGraphicFramePr>
            <a:graphicFrameLocks noGrp="1"/>
          </p:cNvGraphicFramePr>
          <p:nvPr/>
        </p:nvGraphicFramePr>
        <p:xfrm>
          <a:off x="5029200" y="1600200"/>
          <a:ext cx="3886201" cy="1822704"/>
        </p:xfrm>
        <a:graphic>
          <a:graphicData uri="http://schemas.openxmlformats.org/drawingml/2006/table">
            <a:tbl>
              <a:tblPr/>
              <a:tblGrid>
                <a:gridCol w="550753"/>
                <a:gridCol w="579375"/>
                <a:gridCol w="581684"/>
                <a:gridCol w="581684"/>
                <a:gridCol w="540135"/>
                <a:gridCol w="514282"/>
                <a:gridCol w="538288"/>
              </a:tblGrid>
              <a:tr h="122733">
                <a:tc>
                  <a:txBody>
                    <a:bodyPr/>
                    <a:lstStyle/>
                    <a:p>
                      <a:pPr marL="457200" marR="0" algn="just">
                        <a:lnSpc>
                          <a:spcPct val="115000"/>
                        </a:lnSpc>
                        <a:spcBef>
                          <a:spcPts val="0"/>
                        </a:spcBef>
                        <a:spcAft>
                          <a:spcPts val="0"/>
                        </a:spcAft>
                      </a:pPr>
                      <a:endParaRPr lang="en-US" sz="800" b="1" dirty="0">
                        <a:latin typeface="Calisto 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latin typeface="Calisto MT"/>
                          <a:ea typeface="Times"/>
                          <a:cs typeface="Times New Roman"/>
                        </a:rPr>
                        <a:t>9:00-10:00</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latin typeface="Calisto MT"/>
                          <a:ea typeface="Times"/>
                          <a:cs typeface="Times New Roman"/>
                        </a:rPr>
                        <a:t>10:00-11:00</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11:00-12:00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12:00-1:00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1:00-2:00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2:00-3:00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95">
                <a:tc>
                  <a:txBody>
                    <a:bodyPr/>
                    <a:lstStyle/>
                    <a:p>
                      <a:pPr marL="0" marR="0" algn="ctr">
                        <a:lnSpc>
                          <a:spcPct val="115000"/>
                        </a:lnSpc>
                        <a:spcBef>
                          <a:spcPts val="0"/>
                        </a:spcBef>
                        <a:spcAft>
                          <a:spcPts val="0"/>
                        </a:spcAft>
                      </a:pPr>
                      <a:r>
                        <a:rPr lang="en-US" sz="800" i="1">
                          <a:latin typeface="Calisto MT"/>
                          <a:ea typeface="Times"/>
                          <a:cs typeface="Times New Roman"/>
                        </a:rPr>
                        <a:t>Be </a:t>
                      </a:r>
                      <a:endParaRPr lang="en-US" sz="800">
                        <a:latin typeface="Palatino"/>
                        <a:ea typeface="Times"/>
                        <a:cs typeface="Times New Roman"/>
                      </a:endParaRPr>
                    </a:p>
                    <a:p>
                      <a:pPr marL="0" marR="0" algn="ctr">
                        <a:lnSpc>
                          <a:spcPct val="115000"/>
                        </a:lnSpc>
                        <a:spcBef>
                          <a:spcPts val="0"/>
                        </a:spcBef>
                        <a:spcAft>
                          <a:spcPts val="0"/>
                        </a:spcAft>
                      </a:pPr>
                      <a:r>
                        <a:rPr lang="en-US" sz="800" i="1">
                          <a:latin typeface="Calisto MT"/>
                          <a:ea typeface="Times"/>
                          <a:cs typeface="Times New Roman"/>
                        </a:rPr>
                        <a:t>Safe</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95">
                <a:tc>
                  <a:txBody>
                    <a:bodyPr/>
                    <a:lstStyle/>
                    <a:p>
                      <a:pPr marL="0" marR="0" algn="ctr">
                        <a:lnSpc>
                          <a:spcPct val="115000"/>
                        </a:lnSpc>
                        <a:spcBef>
                          <a:spcPts val="0"/>
                        </a:spcBef>
                        <a:spcAft>
                          <a:spcPts val="0"/>
                        </a:spcAft>
                      </a:pPr>
                      <a:r>
                        <a:rPr lang="en-US" sz="800" i="1">
                          <a:latin typeface="Calisto MT"/>
                          <a:ea typeface="Times"/>
                          <a:cs typeface="Times New Roman"/>
                        </a:rPr>
                        <a:t>Be </a:t>
                      </a:r>
                      <a:endParaRPr lang="en-US" sz="800">
                        <a:latin typeface="Palatino"/>
                        <a:ea typeface="Times"/>
                        <a:cs typeface="Times New Roman"/>
                      </a:endParaRPr>
                    </a:p>
                    <a:p>
                      <a:pPr marL="0" marR="0" algn="ctr">
                        <a:lnSpc>
                          <a:spcPct val="115000"/>
                        </a:lnSpc>
                        <a:spcBef>
                          <a:spcPts val="0"/>
                        </a:spcBef>
                        <a:spcAft>
                          <a:spcPts val="0"/>
                        </a:spcAft>
                      </a:pPr>
                      <a:r>
                        <a:rPr lang="en-US" sz="800" i="1">
                          <a:latin typeface="Calisto MT"/>
                          <a:ea typeface="Times"/>
                          <a:cs typeface="Times New Roman"/>
                        </a:rPr>
                        <a:t>Respectful</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562">
                <a:tc>
                  <a:txBody>
                    <a:bodyPr/>
                    <a:lstStyle/>
                    <a:p>
                      <a:pPr marL="0" marR="0" algn="ctr">
                        <a:lnSpc>
                          <a:spcPct val="115000"/>
                        </a:lnSpc>
                        <a:spcBef>
                          <a:spcPts val="0"/>
                        </a:spcBef>
                        <a:spcAft>
                          <a:spcPts val="0"/>
                        </a:spcAft>
                      </a:pPr>
                      <a:r>
                        <a:rPr lang="en-US" sz="800" i="1">
                          <a:latin typeface="Calisto MT"/>
                          <a:ea typeface="Times"/>
                          <a:cs typeface="Times New Roman"/>
                        </a:rPr>
                        <a:t>Be Responsible</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rPr>
                        <a:t>0  1  2</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rPr>
                        <a:t>0  1  2</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733">
                <a:tc>
                  <a:txBody>
                    <a:bodyPr/>
                    <a:lstStyle/>
                    <a:p>
                      <a:pPr marL="0" marR="0" algn="ctr">
                        <a:lnSpc>
                          <a:spcPct val="115000"/>
                        </a:lnSpc>
                        <a:spcBef>
                          <a:spcPts val="0"/>
                        </a:spcBef>
                        <a:spcAft>
                          <a:spcPts val="0"/>
                        </a:spcAft>
                      </a:pPr>
                      <a:r>
                        <a:rPr lang="en-US" sz="800" b="1">
                          <a:latin typeface="Calisto MT"/>
                          <a:ea typeface="Times"/>
                          <a:cs typeface="Times New Roman"/>
                        </a:rPr>
                        <a:t>Total Points</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39">
                <a:tc>
                  <a:txBody>
                    <a:bodyPr/>
                    <a:lstStyle/>
                    <a:p>
                      <a:pPr marL="0" marR="0" algn="ctr">
                        <a:lnSpc>
                          <a:spcPct val="115000"/>
                        </a:lnSpc>
                        <a:spcBef>
                          <a:spcPts val="0"/>
                        </a:spcBef>
                        <a:spcAft>
                          <a:spcPts val="0"/>
                        </a:spcAft>
                      </a:pPr>
                      <a:r>
                        <a:rPr lang="en-US" sz="800" b="1">
                          <a:latin typeface="Calisto MT"/>
                          <a:ea typeface="Times"/>
                          <a:cs typeface="Times New Roman"/>
                        </a:rPr>
                        <a:t>Teacher Initials</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5029200" y="4419600"/>
          <a:ext cx="3930016" cy="1962912"/>
        </p:xfrm>
        <a:graphic>
          <a:graphicData uri="http://schemas.openxmlformats.org/drawingml/2006/table">
            <a:tbl>
              <a:tblPr/>
              <a:tblGrid>
                <a:gridCol w="519906"/>
                <a:gridCol w="664590"/>
                <a:gridCol w="549104"/>
                <a:gridCol w="549104"/>
                <a:gridCol w="549104"/>
                <a:gridCol w="549104"/>
                <a:gridCol w="549104"/>
              </a:tblGrid>
              <a:tr h="267716">
                <a:tc>
                  <a:txBody>
                    <a:bodyPr/>
                    <a:lstStyle/>
                    <a:p>
                      <a:pPr marL="457200" marR="0" algn="just">
                        <a:lnSpc>
                          <a:spcPct val="115000"/>
                        </a:lnSpc>
                        <a:spcBef>
                          <a:spcPts val="0"/>
                        </a:spcBef>
                        <a:spcAft>
                          <a:spcPts val="0"/>
                        </a:spcAft>
                      </a:pPr>
                      <a:endParaRPr lang="en-US" sz="800" b="1" dirty="0">
                        <a:latin typeface="Calisto M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dirty="0">
                          <a:latin typeface="Calisto MT"/>
                          <a:ea typeface="Times"/>
                          <a:cs typeface="Times New Roman"/>
                        </a:rPr>
                        <a:t>9:00-10:00</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10:00-11:00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11:00-12:00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12:00-1:00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1:00-2:00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latin typeface="Calisto MT"/>
                          <a:ea typeface="Times"/>
                          <a:cs typeface="Times New Roman"/>
                        </a:rPr>
                        <a:t>2:00-3:00</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6">
                <a:tc>
                  <a:txBody>
                    <a:bodyPr/>
                    <a:lstStyle/>
                    <a:p>
                      <a:pPr marL="0" marR="0" algn="ctr">
                        <a:lnSpc>
                          <a:spcPct val="115000"/>
                        </a:lnSpc>
                        <a:spcBef>
                          <a:spcPts val="0"/>
                        </a:spcBef>
                        <a:spcAft>
                          <a:spcPts val="0"/>
                        </a:spcAft>
                      </a:pPr>
                      <a:r>
                        <a:rPr lang="en-US" sz="800" i="1">
                          <a:latin typeface="Calisto MT"/>
                          <a:ea typeface="Times"/>
                          <a:cs typeface="Times New Roman"/>
                        </a:rPr>
                        <a:t>Be</a:t>
                      </a:r>
                      <a:endParaRPr lang="en-US" sz="800">
                        <a:latin typeface="Palatino"/>
                        <a:ea typeface="Times"/>
                        <a:cs typeface="Times New Roman"/>
                      </a:endParaRPr>
                    </a:p>
                    <a:p>
                      <a:pPr marL="0" marR="0" algn="ctr">
                        <a:lnSpc>
                          <a:spcPct val="115000"/>
                        </a:lnSpc>
                        <a:spcBef>
                          <a:spcPts val="0"/>
                        </a:spcBef>
                        <a:spcAft>
                          <a:spcPts val="0"/>
                        </a:spcAft>
                      </a:pPr>
                      <a:r>
                        <a:rPr lang="en-US" sz="800" i="1">
                          <a:latin typeface="Calisto MT"/>
                          <a:ea typeface="Times"/>
                          <a:cs typeface="Times New Roman"/>
                        </a:rPr>
                        <a:t>Safe</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6">
                <a:tc>
                  <a:txBody>
                    <a:bodyPr/>
                    <a:lstStyle/>
                    <a:p>
                      <a:pPr marL="0" marR="0" algn="ctr">
                        <a:lnSpc>
                          <a:spcPct val="115000"/>
                        </a:lnSpc>
                        <a:spcBef>
                          <a:spcPts val="0"/>
                        </a:spcBef>
                        <a:spcAft>
                          <a:spcPts val="0"/>
                        </a:spcAft>
                      </a:pPr>
                      <a:r>
                        <a:rPr lang="en-US" sz="800" i="1">
                          <a:latin typeface="Calisto MT"/>
                          <a:ea typeface="Times"/>
                          <a:cs typeface="Times New Roman"/>
                        </a:rPr>
                        <a:t>Be </a:t>
                      </a:r>
                      <a:endParaRPr lang="en-US" sz="800">
                        <a:latin typeface="Palatino"/>
                        <a:ea typeface="Times"/>
                        <a:cs typeface="Times New Roman"/>
                      </a:endParaRPr>
                    </a:p>
                    <a:p>
                      <a:pPr marL="0" marR="0" algn="ctr">
                        <a:lnSpc>
                          <a:spcPct val="115000"/>
                        </a:lnSpc>
                        <a:spcBef>
                          <a:spcPts val="0"/>
                        </a:spcBef>
                        <a:spcAft>
                          <a:spcPts val="0"/>
                        </a:spcAft>
                      </a:pPr>
                      <a:r>
                        <a:rPr lang="en-US" sz="800" i="1">
                          <a:latin typeface="Calisto MT"/>
                          <a:ea typeface="Times"/>
                          <a:cs typeface="Times New Roman"/>
                        </a:rPr>
                        <a:t>Respectful</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6">
                <a:tc>
                  <a:txBody>
                    <a:bodyPr/>
                    <a:lstStyle/>
                    <a:p>
                      <a:pPr marL="0" marR="0" algn="ctr">
                        <a:lnSpc>
                          <a:spcPct val="115000"/>
                        </a:lnSpc>
                        <a:spcBef>
                          <a:spcPts val="0"/>
                        </a:spcBef>
                        <a:spcAft>
                          <a:spcPts val="0"/>
                        </a:spcAft>
                      </a:pPr>
                      <a:r>
                        <a:rPr lang="en-US" sz="800" i="1">
                          <a:latin typeface="Calisto MT"/>
                          <a:ea typeface="Times"/>
                          <a:cs typeface="Times New Roman"/>
                        </a:rPr>
                        <a:t>Be Responsible</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r>
                        <a:rPr lang="en-US" sz="800" dirty="0">
                          <a:latin typeface="Calisto MT"/>
                          <a:ea typeface="Times"/>
                          <a:cs typeface="Times New Roman"/>
                        </a:rPr>
                        <a:t> </a:t>
                      </a:r>
                      <a:r>
                        <a:rPr lang="en-US" sz="800" dirty="0">
                          <a:latin typeface="Calisto MT"/>
                          <a:ea typeface="Times"/>
                          <a:cs typeface="Times New Roman"/>
                          <a:sym typeface="Wingdings"/>
                        </a:rPr>
                        <a:t></a:t>
                      </a: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r>
                        <a:rPr lang="en-US" sz="800">
                          <a:latin typeface="Calisto MT"/>
                          <a:ea typeface="Times"/>
                          <a:cs typeface="Times New Roman"/>
                        </a:rPr>
                        <a:t> </a:t>
                      </a:r>
                      <a:r>
                        <a:rPr lang="en-US" sz="800">
                          <a:latin typeface="Calisto MT"/>
                          <a:ea typeface="Times"/>
                          <a:cs typeface="Times New Roman"/>
                          <a:sym typeface="Wingdings"/>
                        </a:rPr>
                        <a:t></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6">
                <a:tc>
                  <a:txBody>
                    <a:bodyPr/>
                    <a:lstStyle/>
                    <a:p>
                      <a:pPr marL="0" marR="0" algn="ctr">
                        <a:lnSpc>
                          <a:spcPct val="115000"/>
                        </a:lnSpc>
                        <a:spcBef>
                          <a:spcPts val="0"/>
                        </a:spcBef>
                        <a:spcAft>
                          <a:spcPts val="0"/>
                        </a:spcAft>
                      </a:pPr>
                      <a:r>
                        <a:rPr lang="en-US" sz="800" b="1">
                          <a:latin typeface="Calisto MT"/>
                          <a:ea typeface="Times"/>
                          <a:cs typeface="Times New Roman"/>
                        </a:rPr>
                        <a:t>Total Points</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716">
                <a:tc>
                  <a:txBody>
                    <a:bodyPr/>
                    <a:lstStyle/>
                    <a:p>
                      <a:pPr marL="0" marR="0" algn="ctr">
                        <a:lnSpc>
                          <a:spcPct val="115000"/>
                        </a:lnSpc>
                        <a:spcBef>
                          <a:spcPts val="0"/>
                        </a:spcBef>
                        <a:spcAft>
                          <a:spcPts val="0"/>
                        </a:spcAft>
                      </a:pPr>
                      <a:r>
                        <a:rPr lang="en-US" sz="800" b="1">
                          <a:latin typeface="Calisto MT"/>
                          <a:ea typeface="Times"/>
                          <a:cs typeface="Times New Roman"/>
                        </a:rPr>
                        <a:t>Teacher Initials</a:t>
                      </a: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800" dirty="0">
                        <a:latin typeface="Palatino"/>
                        <a:ea typeface="Time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would make a </a:t>
            </a:r>
            <a:r>
              <a:rPr lang="en-US" dirty="0" smtClean="0">
                <a:effectLst>
                  <a:outerShdw blurRad="38100" dist="38100" dir="2700000" algn="tl">
                    <a:srgbClr val="000000">
                      <a:alpha val="43137"/>
                    </a:srgbClr>
                  </a:outerShdw>
                </a:effectLst>
              </a:rPr>
              <a:t>GOOD</a:t>
            </a:r>
            <a:r>
              <a:rPr lang="en-US" dirty="0" smtClean="0"/>
              <a:t> Candidate for the High-Five-Program?</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It is important to remember that not all students who have needs above the Tier I program will be good candidates for Tier II.</a:t>
            </a:r>
          </a:p>
          <a:p>
            <a:r>
              <a:rPr lang="en-US" dirty="0" smtClean="0"/>
              <a:t>Students in the </a:t>
            </a:r>
            <a:r>
              <a:rPr lang="en-US" i="1" dirty="0" smtClean="0"/>
              <a:t>High Five Program </a:t>
            </a:r>
            <a:r>
              <a:rPr lang="en-US" dirty="0" smtClean="0"/>
              <a:t>have the skills to follow our school expectations but need encouragement. </a:t>
            </a:r>
          </a:p>
          <a:p>
            <a:r>
              <a:rPr lang="en-US" dirty="0" smtClean="0"/>
              <a:t>These students also enjoy adult/peer attention.</a:t>
            </a:r>
          </a:p>
          <a:p>
            <a:r>
              <a:rPr lang="en-US" dirty="0" smtClean="0"/>
              <a:t>By looking at data, these are the students with 2-5 office referrals (about 7% of our population).</a:t>
            </a:r>
          </a:p>
        </p:txBody>
      </p:sp>
      <p:sp>
        <p:nvSpPr>
          <p:cNvPr id="4" name="Content Placeholder 3"/>
          <p:cNvSpPr>
            <a:spLocks noGrp="1"/>
          </p:cNvSpPr>
          <p:nvPr>
            <p:ph sz="half" idx="2"/>
          </p:nvPr>
        </p:nvSpPr>
        <p:spPr>
          <a:xfrm>
            <a:off x="4648200" y="4800600"/>
            <a:ext cx="4038600" cy="1974787"/>
          </a:xfrm>
        </p:spPr>
        <p:txBody>
          <a:bodyPr>
            <a:normAutofit lnSpcReduction="10000"/>
          </a:bodyPr>
          <a:lstStyle/>
          <a:p>
            <a:pPr>
              <a:buNone/>
            </a:pPr>
            <a:r>
              <a:rPr lang="en-US" i="1" dirty="0" smtClean="0"/>
              <a:t>**It is important to note that </a:t>
            </a:r>
            <a:r>
              <a:rPr lang="en-US" b="1" u="sng" dirty="0" smtClean="0"/>
              <a:t>NOT ALL </a:t>
            </a:r>
            <a:r>
              <a:rPr lang="en-US" i="1" dirty="0" smtClean="0"/>
              <a:t>students with behavioral needs above and beyond the school wide program will be High-Five candidates. **</a:t>
            </a:r>
            <a:endParaRPr lang="en-US" i="1" dirty="0"/>
          </a:p>
        </p:txBody>
      </p:sp>
      <p:pic>
        <p:nvPicPr>
          <p:cNvPr id="24578" name="Picture 2" descr="http://1.bp.blogspot.com/_h8saEeyY8z8/SbkU3Y88unI/AAAAAAAABDs/6avvvjHjCLU/s320/high-five.png"/>
          <p:cNvPicPr>
            <a:picLocks noChangeAspect="1" noChangeArrowheads="1"/>
          </p:cNvPicPr>
          <p:nvPr/>
        </p:nvPicPr>
        <p:blipFill>
          <a:blip r:embed="rId2" cstate="print"/>
          <a:srcRect/>
          <a:stretch>
            <a:fillRect/>
          </a:stretch>
        </p:blipFill>
        <p:spPr bwMode="auto">
          <a:xfrm>
            <a:off x="5181600" y="2362200"/>
            <a:ext cx="3048000" cy="20383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High Five Data from 2011-2012</a:t>
            </a:r>
            <a:endParaRPr lang="en-US" dirty="0"/>
          </a:p>
        </p:txBody>
      </p:sp>
      <p:sp>
        <p:nvSpPr>
          <p:cNvPr id="3" name="Content Placeholder 2"/>
          <p:cNvSpPr>
            <a:spLocks noGrp="1"/>
          </p:cNvSpPr>
          <p:nvPr>
            <p:ph sz="half" idx="1"/>
          </p:nvPr>
        </p:nvSpPr>
        <p:spPr>
          <a:xfrm>
            <a:off x="457200" y="1447800"/>
            <a:ext cx="4038600" cy="4794187"/>
          </a:xfrm>
        </p:spPr>
        <p:txBody>
          <a:bodyPr>
            <a:normAutofit/>
          </a:bodyPr>
          <a:lstStyle/>
          <a:p>
            <a:r>
              <a:rPr lang="en-US" sz="1800" dirty="0" smtClean="0"/>
              <a:t>In the 2011-2012 year, we rolled out High-Five Program</a:t>
            </a:r>
          </a:p>
          <a:p>
            <a:r>
              <a:rPr lang="en-US" sz="1800" dirty="0" smtClean="0"/>
              <a:t>We had 4 dedicated mentors</a:t>
            </a:r>
          </a:p>
          <a:p>
            <a:r>
              <a:rPr lang="en-US" sz="1800" dirty="0" smtClean="0"/>
              <a:t>21 students were recommended for the program. </a:t>
            </a:r>
          </a:p>
          <a:p>
            <a:r>
              <a:rPr lang="en-US" sz="1800" dirty="0" smtClean="0"/>
              <a:t>We received 19 signed permission slips. </a:t>
            </a:r>
          </a:p>
          <a:p>
            <a:r>
              <a:rPr lang="en-US" sz="1800" dirty="0" smtClean="0"/>
              <a:t>At this time, </a:t>
            </a:r>
            <a:r>
              <a:rPr lang="en-US" sz="1800" b="1" dirty="0" smtClean="0">
                <a:effectLst>
                  <a:outerShdw blurRad="38100" dist="38100" dir="2700000" algn="tl">
                    <a:srgbClr val="000000">
                      <a:alpha val="43137"/>
                    </a:srgbClr>
                  </a:outerShdw>
                </a:effectLst>
              </a:rPr>
              <a:t>37% </a:t>
            </a:r>
            <a:r>
              <a:rPr lang="en-US" sz="1800" dirty="0" smtClean="0"/>
              <a:t>of these students were on track to meet grade level expectations in reading.</a:t>
            </a:r>
            <a:endParaRPr lang="en-US" sz="1800" dirty="0"/>
          </a:p>
        </p:txBody>
      </p:sp>
      <p:sp>
        <p:nvSpPr>
          <p:cNvPr id="4" name="Content Placeholder 3"/>
          <p:cNvSpPr>
            <a:spLocks noGrp="1"/>
          </p:cNvSpPr>
          <p:nvPr>
            <p:ph sz="half" idx="2"/>
          </p:nvPr>
        </p:nvSpPr>
        <p:spPr>
          <a:xfrm>
            <a:off x="4495800" y="1524000"/>
            <a:ext cx="4038600" cy="4794187"/>
          </a:xfrm>
        </p:spPr>
        <p:txBody>
          <a:bodyPr>
            <a:normAutofit/>
          </a:bodyPr>
          <a:lstStyle/>
          <a:p>
            <a:r>
              <a:rPr lang="en-US" sz="1800" dirty="0" smtClean="0"/>
              <a:t>During the year we had </a:t>
            </a:r>
            <a:r>
              <a:rPr lang="en-US" sz="1800" b="1" dirty="0" smtClean="0">
                <a:effectLst>
                  <a:outerShdw blurRad="38100" dist="38100" dir="2700000" algn="tl">
                    <a:srgbClr val="000000">
                      <a:alpha val="43137"/>
                    </a:srgbClr>
                  </a:outerShdw>
                </a:effectLst>
              </a:rPr>
              <a:t>10</a:t>
            </a:r>
            <a:r>
              <a:rPr lang="en-US" sz="1800" dirty="0" smtClean="0"/>
              <a:t> students graduate from the program. </a:t>
            </a:r>
          </a:p>
          <a:p>
            <a:r>
              <a:rPr lang="en-US" sz="1800" dirty="0" smtClean="0"/>
              <a:t>We currently have </a:t>
            </a:r>
            <a:r>
              <a:rPr lang="en-US" sz="1800" b="1" dirty="0" smtClean="0">
                <a:effectLst>
                  <a:outerShdw blurRad="38100" dist="38100" dir="2700000" algn="tl">
                    <a:srgbClr val="000000">
                      <a:alpha val="43137"/>
                    </a:srgbClr>
                  </a:outerShdw>
                </a:effectLst>
              </a:rPr>
              <a:t>13</a:t>
            </a:r>
            <a:r>
              <a:rPr lang="en-US" sz="1800" dirty="0" smtClean="0"/>
              <a:t> students in the program. </a:t>
            </a:r>
          </a:p>
          <a:p>
            <a:r>
              <a:rPr lang="en-US" sz="1800" dirty="0" smtClean="0"/>
              <a:t>Presently, </a:t>
            </a:r>
            <a:r>
              <a:rPr lang="en-US" sz="1800" b="1" dirty="0" smtClean="0">
                <a:effectLst>
                  <a:outerShdw blurRad="38100" dist="38100" dir="2700000" algn="tl">
                    <a:srgbClr val="000000">
                      <a:alpha val="43137"/>
                    </a:srgbClr>
                  </a:outerShdw>
                </a:effectLst>
              </a:rPr>
              <a:t>60% </a:t>
            </a:r>
            <a:r>
              <a:rPr lang="en-US" sz="1800" dirty="0" smtClean="0"/>
              <a:t>of our students are at or above grade level in reading as measured by grade level expectation. </a:t>
            </a:r>
          </a:p>
          <a:p>
            <a:r>
              <a:rPr lang="en-US" sz="1800" b="1" dirty="0" smtClean="0">
                <a:effectLst>
                  <a:outerShdw blurRad="38100" dist="38100" dir="2700000" algn="tl">
                    <a:srgbClr val="000000">
                      <a:alpha val="43137"/>
                    </a:srgbClr>
                  </a:outerShdw>
                </a:effectLst>
              </a:rPr>
              <a:t>75% </a:t>
            </a:r>
            <a:r>
              <a:rPr lang="en-US" sz="1800" dirty="0" smtClean="0"/>
              <a:t>of our students decreased their number of Office Discipline Referrals (ODRs) this year.</a:t>
            </a:r>
          </a:p>
          <a:p>
            <a:r>
              <a:rPr lang="en-US" sz="1800" dirty="0" smtClean="0"/>
              <a:t>We have new recommendations for the 2012-2013 school year. </a:t>
            </a:r>
          </a:p>
        </p:txBody>
      </p:sp>
      <p:pic>
        <p:nvPicPr>
          <p:cNvPr id="5122" name="Picture 2" descr="http://kimkircher.files.wordpress.com/2011/07/high_five.gif"/>
          <p:cNvPicPr>
            <a:picLocks noChangeAspect="1" noChangeArrowheads="1"/>
          </p:cNvPicPr>
          <p:nvPr/>
        </p:nvPicPr>
        <p:blipFill>
          <a:blip r:embed="rId2" cstate="print"/>
          <a:srcRect/>
          <a:stretch>
            <a:fillRect/>
          </a:stretch>
        </p:blipFill>
        <p:spPr bwMode="auto">
          <a:xfrm>
            <a:off x="1828800" y="4495800"/>
            <a:ext cx="2667000" cy="199491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066800"/>
            <a:ext cx="4114800" cy="1066800"/>
          </a:xfrm>
        </p:spPr>
        <p:txBody>
          <a:bodyPr/>
          <a:lstStyle/>
          <a:p>
            <a:r>
              <a:rPr lang="en-US" dirty="0" smtClean="0"/>
              <a:t>Important Notes</a:t>
            </a:r>
            <a:endParaRPr lang="en-US" dirty="0"/>
          </a:p>
        </p:txBody>
      </p:sp>
      <p:sp>
        <p:nvSpPr>
          <p:cNvPr id="3" name="Content Placeholder 2"/>
          <p:cNvSpPr>
            <a:spLocks noGrp="1"/>
          </p:cNvSpPr>
          <p:nvPr>
            <p:ph sz="half" idx="1"/>
          </p:nvPr>
        </p:nvSpPr>
        <p:spPr>
          <a:xfrm>
            <a:off x="1143000" y="3124200"/>
            <a:ext cx="7315200" cy="3352800"/>
          </a:xfrm>
        </p:spPr>
        <p:txBody>
          <a:bodyPr>
            <a:normAutofit lnSpcReduction="10000"/>
          </a:bodyPr>
          <a:lstStyle/>
          <a:p>
            <a:r>
              <a:rPr lang="en-US" dirty="0" smtClean="0"/>
              <a:t>Students, parents, and teachers are required to sign off on participation into the program. Fidelity checks will be done to make sure all members are participating.</a:t>
            </a:r>
          </a:p>
          <a:p>
            <a:r>
              <a:rPr lang="en-US" dirty="0" smtClean="0"/>
              <a:t>Without full participant buy-in the program cannot be successful.</a:t>
            </a:r>
          </a:p>
          <a:p>
            <a:r>
              <a:rPr lang="en-US" dirty="0" smtClean="0"/>
              <a:t>Teachers who nominate students for the program </a:t>
            </a:r>
            <a:r>
              <a:rPr lang="en-US" b="1" dirty="0" smtClean="0"/>
              <a:t>MUST BE </a:t>
            </a:r>
            <a:r>
              <a:rPr lang="en-US" dirty="0" smtClean="0"/>
              <a:t>committed to completing their daily charts on an hourly basis with brief feedback during this time.</a:t>
            </a:r>
          </a:p>
          <a:p>
            <a:r>
              <a:rPr lang="en-US" dirty="0" smtClean="0"/>
              <a:t>Staff and parents are welcome to and can nominate students at any time for the program, but the ultimate decision comes from the PBIS behavior-team. </a:t>
            </a:r>
            <a:endParaRPr lang="en-US" dirty="0"/>
          </a:p>
        </p:txBody>
      </p:sp>
      <p:pic>
        <p:nvPicPr>
          <p:cNvPr id="8" name="il_fi" descr="http://image.shutterstock.com/display_pic_with_logo/54644/54644,1154378741,2/stock-vector-high-five-1619192.jpg"/>
          <p:cNvPicPr/>
          <p:nvPr/>
        </p:nvPicPr>
        <p:blipFill>
          <a:blip r:embed="rId2" cstate="print"/>
          <a:srcRect/>
          <a:stretch>
            <a:fillRect/>
          </a:stretch>
        </p:blipFill>
        <p:spPr bwMode="auto">
          <a:xfrm>
            <a:off x="3733800" y="2133600"/>
            <a:ext cx="1158949" cy="914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Tier II Interventions/Supports </a:t>
            </a:r>
            <a:br>
              <a:rPr lang="en-US" dirty="0" smtClean="0"/>
            </a:br>
            <a:r>
              <a:rPr lang="en-US" dirty="0" smtClean="0"/>
              <a:t>at Edgewood School…</a:t>
            </a:r>
            <a:endParaRPr lang="en-US" dirty="0"/>
          </a:p>
        </p:txBody>
      </p:sp>
      <p:sp>
        <p:nvSpPr>
          <p:cNvPr id="3" name="Content Placeholder 2"/>
          <p:cNvSpPr>
            <a:spLocks noGrp="1"/>
          </p:cNvSpPr>
          <p:nvPr>
            <p:ph idx="1"/>
          </p:nvPr>
        </p:nvSpPr>
        <p:spPr>
          <a:xfrm>
            <a:off x="457200" y="2438400"/>
            <a:ext cx="4800600" cy="3160776"/>
          </a:xfrm>
        </p:spPr>
        <p:txBody>
          <a:bodyPr>
            <a:normAutofit lnSpcReduction="10000"/>
          </a:bodyPr>
          <a:lstStyle/>
          <a:p>
            <a:r>
              <a:rPr lang="en-US" dirty="0" smtClean="0"/>
              <a:t>High-Five Program</a:t>
            </a:r>
          </a:p>
          <a:p>
            <a:r>
              <a:rPr lang="en-US" dirty="0" smtClean="0"/>
              <a:t>Bully Prevention counseling groups</a:t>
            </a:r>
          </a:p>
          <a:p>
            <a:r>
              <a:rPr lang="en-US" dirty="0" smtClean="0"/>
              <a:t>Lunch Bunch groups</a:t>
            </a:r>
          </a:p>
          <a:p>
            <a:r>
              <a:rPr lang="en-US" dirty="0" smtClean="0"/>
              <a:t>Literacy Groups</a:t>
            </a:r>
          </a:p>
          <a:p>
            <a:r>
              <a:rPr lang="en-US" dirty="0" smtClean="0"/>
              <a:t>RSVP Volunteers </a:t>
            </a:r>
          </a:p>
          <a:p>
            <a:r>
              <a:rPr lang="en-US" dirty="0" smtClean="0"/>
              <a:t>Mentors</a:t>
            </a:r>
          </a:p>
          <a:p>
            <a:pPr>
              <a:buNone/>
            </a:pPr>
            <a:endParaRPr lang="en-US" dirty="0"/>
          </a:p>
        </p:txBody>
      </p:sp>
      <p:pic>
        <p:nvPicPr>
          <p:cNvPr id="4098" name="Picture 2" descr="http://www.jeremycwilson.com/wp-content/uploads/2010/05/Mentor.jpg"/>
          <p:cNvPicPr>
            <a:picLocks noChangeAspect="1" noChangeArrowheads="1"/>
          </p:cNvPicPr>
          <p:nvPr/>
        </p:nvPicPr>
        <p:blipFill>
          <a:blip r:embed="rId2" cstate="print"/>
          <a:srcRect/>
          <a:stretch>
            <a:fillRect/>
          </a:stretch>
        </p:blipFill>
        <p:spPr bwMode="auto">
          <a:xfrm>
            <a:off x="5257800" y="1828800"/>
            <a:ext cx="3425190" cy="41338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Our Need for PBIS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49424"/>
            <a:ext cx="5181600" cy="4325112"/>
          </a:xfrm>
        </p:spPr>
        <p:txBody>
          <a:bodyPr>
            <a:normAutofit fontScale="77500" lnSpcReduction="20000"/>
          </a:bodyPr>
          <a:lstStyle/>
          <a:p>
            <a:r>
              <a:rPr lang="en-US" dirty="0" smtClean="0"/>
              <a:t>During the 2009-2010 school year, began collecting behavioral data in the form of major office referrals, also known as blue slips.</a:t>
            </a:r>
          </a:p>
          <a:p>
            <a:r>
              <a:rPr lang="en-US" dirty="0" smtClean="0"/>
              <a:t>This data collection began in November. </a:t>
            </a:r>
          </a:p>
          <a:p>
            <a:r>
              <a:rPr lang="en-US" dirty="0" smtClean="0"/>
              <a:t>At the end of the 09-10 school year, we had </a:t>
            </a:r>
            <a:r>
              <a:rPr lang="en-US" b="1" dirty="0" smtClean="0"/>
              <a:t>418</a:t>
            </a:r>
            <a:r>
              <a:rPr lang="en-US" dirty="0" smtClean="0"/>
              <a:t> major office referrals recorded.</a:t>
            </a:r>
          </a:p>
          <a:p>
            <a:r>
              <a:rPr lang="en-US" dirty="0" smtClean="0"/>
              <a:t>At the end of the 10-11 school year, we had </a:t>
            </a:r>
            <a:r>
              <a:rPr lang="en-US" b="1" dirty="0" smtClean="0"/>
              <a:t>392</a:t>
            </a:r>
            <a:r>
              <a:rPr lang="en-US" dirty="0" smtClean="0"/>
              <a:t> major office referrals recorded.</a:t>
            </a:r>
          </a:p>
          <a:p>
            <a:r>
              <a:rPr lang="en-US" dirty="0" smtClean="0"/>
              <a:t>The highest number of referrals </a:t>
            </a:r>
          </a:p>
          <a:p>
            <a:pPr>
              <a:buNone/>
            </a:pPr>
            <a:r>
              <a:rPr lang="en-US" dirty="0" smtClean="0"/>
              <a:t>    were as a result of </a:t>
            </a:r>
            <a:r>
              <a:rPr lang="en-US" b="1" dirty="0" smtClean="0"/>
              <a:t>disrespect</a:t>
            </a:r>
            <a:r>
              <a:rPr lang="en-US" dirty="0" smtClean="0"/>
              <a:t> both years.</a:t>
            </a:r>
          </a:p>
        </p:txBody>
      </p:sp>
      <p:pic>
        <p:nvPicPr>
          <p:cNvPr id="8196" name="Picture 4" descr="http://www.sterncenter.org/assets/images/uploads/large_content/RtI%20Triangle%20jpeg%20(2).JPG"/>
          <p:cNvPicPr>
            <a:picLocks noChangeAspect="1" noChangeArrowheads="1"/>
          </p:cNvPicPr>
          <p:nvPr/>
        </p:nvPicPr>
        <p:blipFill>
          <a:blip r:embed="rId2" cstate="print"/>
          <a:srcRect/>
          <a:stretch>
            <a:fillRect/>
          </a:stretch>
        </p:blipFill>
        <p:spPr bwMode="auto">
          <a:xfrm>
            <a:off x="5257800" y="2209800"/>
            <a:ext cx="3628570" cy="3810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III Interventions</a:t>
            </a:r>
            <a:endParaRPr lang="en-US" dirty="0"/>
          </a:p>
        </p:txBody>
      </p:sp>
      <p:sp>
        <p:nvSpPr>
          <p:cNvPr id="5" name="Content Placeholder 4"/>
          <p:cNvSpPr>
            <a:spLocks noGrp="1"/>
          </p:cNvSpPr>
          <p:nvPr>
            <p:ph idx="1"/>
          </p:nvPr>
        </p:nvSpPr>
        <p:spPr>
          <a:xfrm>
            <a:off x="457200" y="2249424"/>
            <a:ext cx="8229600" cy="1941576"/>
          </a:xfrm>
        </p:spPr>
        <p:txBody>
          <a:bodyPr/>
          <a:lstStyle/>
          <a:p>
            <a:r>
              <a:rPr lang="en-US" dirty="0" smtClean="0"/>
              <a:t>Functional Behavioral Assessments (FBAs)</a:t>
            </a:r>
          </a:p>
          <a:p>
            <a:r>
              <a:rPr lang="en-US" dirty="0" smtClean="0"/>
              <a:t>Behavior Intervention Plans (BIPs)</a:t>
            </a:r>
          </a:p>
          <a:p>
            <a:r>
              <a:rPr lang="en-US" dirty="0" smtClean="0"/>
              <a:t>Individualized counseling services </a:t>
            </a:r>
          </a:p>
          <a:p>
            <a:r>
              <a:rPr lang="en-US" dirty="0" smtClean="0"/>
              <a:t>Special Education Services</a:t>
            </a:r>
            <a:endParaRPr lang="en-US" dirty="0"/>
          </a:p>
        </p:txBody>
      </p:sp>
      <p:pic>
        <p:nvPicPr>
          <p:cNvPr id="3074" name="Picture 2" descr="http://1.bp.blogspot.com/-aKqyWBDU6dk/T7bn0UfoWBI/AAAAAAAAA7A/OzJ3Od8Rs48/s1600/abc-behaviour.jpg"/>
          <p:cNvPicPr>
            <a:picLocks noChangeAspect="1" noChangeArrowheads="1"/>
          </p:cNvPicPr>
          <p:nvPr/>
        </p:nvPicPr>
        <p:blipFill>
          <a:blip r:embed="rId2" cstate="print"/>
          <a:srcRect/>
          <a:stretch>
            <a:fillRect/>
          </a:stretch>
        </p:blipFill>
        <p:spPr bwMode="auto">
          <a:xfrm>
            <a:off x="2514600" y="4114800"/>
            <a:ext cx="3743325" cy="235334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effectLst>
                  <a:outerShdw blurRad="38100" dist="38100" dir="2700000" algn="tl">
                    <a:srgbClr val="000000">
                      <a:alpha val="43137"/>
                    </a:srgbClr>
                  </a:outerShdw>
                </a:effectLst>
              </a:rPr>
              <a:t>Thank You!</a:t>
            </a:r>
            <a:endParaRPr lang="en-US" sz="8000"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2249424"/>
            <a:ext cx="8229600" cy="4525963"/>
          </a:xfrm>
        </p:spPr>
        <p:txBody>
          <a:bodyPr/>
          <a:lstStyle/>
          <a:p>
            <a:r>
              <a:rPr lang="en-US" sz="3200" dirty="0" smtClean="0"/>
              <a:t>These programs would not have been successful without everyone’s participation, enthusiasm, and buy-in. </a:t>
            </a:r>
          </a:p>
          <a:p>
            <a:r>
              <a:rPr lang="en-US" sz="3200" dirty="0" smtClean="0"/>
              <a:t>The pay-off has been huge, let’s keep the programs successful!</a:t>
            </a:r>
          </a:p>
          <a:p>
            <a:r>
              <a:rPr lang="en-US" sz="3200" dirty="0" smtClean="0"/>
              <a:t>Keep up the hard work and REMEMBER TO STAY POSITIVE!  </a:t>
            </a:r>
            <a:r>
              <a:rPr lang="en-US" sz="3600" dirty="0" smtClean="0">
                <a:sym typeface="Wingdings" pitchFamily="2" charset="2"/>
              </a:rPr>
              <a:t></a:t>
            </a:r>
            <a:endParaRPr lang="en-US" sz="3600" dirty="0" smtClean="0"/>
          </a:p>
        </p:txBody>
      </p:sp>
      <p:pic>
        <p:nvPicPr>
          <p:cNvPr id="5" name="Picture 4" descr="Eagle"/>
          <p:cNvPicPr/>
          <p:nvPr/>
        </p:nvPicPr>
        <p:blipFill>
          <a:blip r:embed="rId2" cstate="print"/>
          <a:srcRect/>
          <a:stretch>
            <a:fillRect/>
          </a:stretch>
        </p:blipFill>
        <p:spPr bwMode="auto">
          <a:xfrm>
            <a:off x="5943600" y="1143000"/>
            <a:ext cx="664845" cy="914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a:t>
            </a:r>
            <a:endParaRPr lang="en-US" dirty="0"/>
          </a:p>
        </p:txBody>
      </p:sp>
      <p:sp>
        <p:nvSpPr>
          <p:cNvPr id="3" name="Content Placeholder 2"/>
          <p:cNvSpPr>
            <a:spLocks noGrp="1"/>
          </p:cNvSpPr>
          <p:nvPr>
            <p:ph idx="1"/>
          </p:nvPr>
        </p:nvSpPr>
        <p:spPr/>
        <p:txBody>
          <a:bodyPr>
            <a:normAutofit/>
          </a:bodyPr>
          <a:lstStyle/>
          <a:p>
            <a:r>
              <a:rPr lang="en-US" sz="2000" dirty="0" smtClean="0"/>
              <a:t>On May 27, 2010, a team from SERC came and evaluated to what extent our school was implementing a school-wide positive behavioral interventions and supports. They did this using the School Evaluation Tool (SET). </a:t>
            </a:r>
          </a:p>
          <a:p>
            <a:endParaRPr lang="en-US" sz="2000" i="1" dirty="0" smtClean="0"/>
          </a:p>
          <a:p>
            <a:r>
              <a:rPr lang="en-US" sz="2000" i="1" dirty="0" smtClean="0"/>
              <a:t>At the time of the SET, we </a:t>
            </a:r>
            <a:r>
              <a:rPr lang="en-US" sz="2000" b="1" i="1" dirty="0" smtClean="0"/>
              <a:t>had not </a:t>
            </a:r>
            <a:r>
              <a:rPr lang="en-US" sz="2000" i="1" dirty="0" smtClean="0"/>
              <a:t>introduced the school-wide PBIS program to Edgewood.</a:t>
            </a:r>
          </a:p>
          <a:p>
            <a:endParaRPr lang="en-US" sz="2000" dirty="0" smtClean="0"/>
          </a:p>
          <a:p>
            <a:r>
              <a:rPr lang="en-US" sz="2000" dirty="0" smtClean="0"/>
              <a:t>SERC consultants spoke with staff and students about how well our school defined expectations, taught expectations, rewarded students, responded to situations, monitored students, made decisions, received support from the district, and managed our school’s behavior. </a:t>
            </a:r>
          </a:p>
        </p:txBody>
      </p:sp>
      <p:pic>
        <p:nvPicPr>
          <p:cNvPr id="2050" name="Picture 2" descr="http://images.clipartof.com/thumbnails/440892-Royalty-Free-RF-Clip-Art-Illustration-Of-A-Cartoon-Female-Hiker-On-Top-Of-A-Mountain-With-Binoculars.jpg"/>
          <p:cNvPicPr>
            <a:picLocks noChangeAspect="1" noChangeArrowheads="1"/>
          </p:cNvPicPr>
          <p:nvPr/>
        </p:nvPicPr>
        <p:blipFill>
          <a:blip r:embed="rId2" cstate="print"/>
          <a:srcRect/>
          <a:stretch>
            <a:fillRect/>
          </a:stretch>
        </p:blipFill>
        <p:spPr bwMode="auto">
          <a:xfrm>
            <a:off x="4419600" y="762000"/>
            <a:ext cx="1143000" cy="142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Tier I Intervention Overview	</a:t>
            </a:r>
            <a:endParaRPr lang="en-US" dirty="0"/>
          </a:p>
        </p:txBody>
      </p:sp>
      <p:sp>
        <p:nvSpPr>
          <p:cNvPr id="3" name="Content Placeholder 2"/>
          <p:cNvSpPr>
            <a:spLocks noGrp="1"/>
          </p:cNvSpPr>
          <p:nvPr>
            <p:ph sz="half" idx="1"/>
          </p:nvPr>
        </p:nvSpPr>
        <p:spPr>
          <a:xfrm>
            <a:off x="457200" y="1752600"/>
            <a:ext cx="4038600" cy="4525963"/>
          </a:xfrm>
        </p:spPr>
        <p:txBody>
          <a:bodyPr>
            <a:normAutofit lnSpcReduction="10000"/>
          </a:bodyPr>
          <a:lstStyle/>
          <a:p>
            <a:r>
              <a:rPr lang="en-US" dirty="0" smtClean="0"/>
              <a:t>Three years ago we rolled out our  Tier I school-wide behavior plan using the universal color system, expectations, eagle charts, and tickets.</a:t>
            </a:r>
          </a:p>
          <a:p>
            <a:r>
              <a:rPr lang="en-US" dirty="0" smtClean="0"/>
              <a:t>All students earn positive reinforcement for staying on green all day and for above and beyond behavior.</a:t>
            </a:r>
          </a:p>
          <a:p>
            <a:r>
              <a:rPr lang="en-US" dirty="0" smtClean="0"/>
              <a:t>Positive reinforcement comes in the form of verbal praise, tickets and signatures on students’ eagle charts, and ultimately prizes. </a:t>
            </a:r>
          </a:p>
        </p:txBody>
      </p:sp>
      <p:pic>
        <p:nvPicPr>
          <p:cNvPr id="5" name="Content Placeholder 4" descr="Picture.JPG"/>
          <p:cNvPicPr>
            <a:picLocks noGrp="1" noChangeAspect="1"/>
          </p:cNvPicPr>
          <p:nvPr>
            <p:ph sz="half" idx="2"/>
          </p:nvPr>
        </p:nvPicPr>
        <p:blipFill>
          <a:blip r:embed="rId2" cstate="print"/>
          <a:stretch>
            <a:fillRect/>
          </a:stretch>
        </p:blipFill>
        <p:spPr>
          <a:xfrm>
            <a:off x="4343400" y="1752600"/>
            <a:ext cx="3187931" cy="4389120"/>
          </a:xfrm>
        </p:spPr>
      </p:pic>
      <p:pic>
        <p:nvPicPr>
          <p:cNvPr id="7" name="Content Placeholder 4" descr="Eagle cards.JPG"/>
          <p:cNvPicPr>
            <a:picLocks noChangeAspect="1"/>
          </p:cNvPicPr>
          <p:nvPr/>
        </p:nvPicPr>
        <p:blipFill>
          <a:blip r:embed="rId3" cstate="print"/>
          <a:stretch>
            <a:fillRect/>
          </a:stretch>
        </p:blipFill>
        <p:spPr>
          <a:xfrm>
            <a:off x="6629400" y="2971800"/>
            <a:ext cx="2362200" cy="152607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 from SET…</a:t>
            </a:r>
            <a:endParaRPr lang="en-US" dirty="0"/>
          </a:p>
        </p:txBody>
      </p:sp>
      <p:sp>
        <p:nvSpPr>
          <p:cNvPr id="5" name="Text Placeholder 4"/>
          <p:cNvSpPr>
            <a:spLocks noGrp="1"/>
          </p:cNvSpPr>
          <p:nvPr>
            <p:ph type="body" idx="1"/>
          </p:nvPr>
        </p:nvSpPr>
        <p:spPr/>
        <p:txBody>
          <a:bodyPr/>
          <a:lstStyle/>
          <a:p>
            <a:pPr algn="ctr"/>
            <a:r>
              <a:rPr lang="en-US" dirty="0" smtClean="0"/>
              <a:t>SET Data 2009-2010</a:t>
            </a:r>
            <a:endParaRPr lang="en-US" dirty="0"/>
          </a:p>
        </p:txBody>
      </p:sp>
      <p:sp>
        <p:nvSpPr>
          <p:cNvPr id="6" name="Text Placeholder 5"/>
          <p:cNvSpPr>
            <a:spLocks noGrp="1"/>
          </p:cNvSpPr>
          <p:nvPr>
            <p:ph type="body" sz="half" idx="3"/>
          </p:nvPr>
        </p:nvSpPr>
        <p:spPr/>
        <p:txBody>
          <a:bodyPr/>
          <a:lstStyle/>
          <a:p>
            <a:pPr algn="ctr"/>
            <a:r>
              <a:rPr lang="en-US" dirty="0" smtClean="0"/>
              <a:t>What does this mean?</a:t>
            </a:r>
            <a:endParaRPr lang="en-US" dirty="0"/>
          </a:p>
        </p:txBody>
      </p:sp>
      <p:graphicFrame>
        <p:nvGraphicFramePr>
          <p:cNvPr id="4" name="Content Placeholder 3"/>
          <p:cNvGraphicFramePr>
            <a:graphicFrameLocks noGrp="1"/>
          </p:cNvGraphicFramePr>
          <p:nvPr>
            <p:ph sz="quarter" idx="2"/>
          </p:nvPr>
        </p:nvGraphicFramePr>
        <p:xfrm>
          <a:off x="381000" y="2708275"/>
          <a:ext cx="4041775"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a:spLocks noGrp="1"/>
          </p:cNvSpPr>
          <p:nvPr>
            <p:ph sz="quarter" idx="4"/>
          </p:nvPr>
        </p:nvSpPr>
        <p:spPr/>
        <p:txBody>
          <a:bodyPr/>
          <a:lstStyle/>
          <a:p>
            <a:r>
              <a:rPr lang="en-US" dirty="0" smtClean="0"/>
              <a:t>SERC looks for schools to have a score of a 90 in two areas: </a:t>
            </a:r>
            <a:r>
              <a:rPr lang="en-US" b="1" dirty="0" smtClean="0"/>
              <a:t>Expectations Taught </a:t>
            </a:r>
            <a:r>
              <a:rPr lang="en-US" dirty="0" smtClean="0"/>
              <a:t>and </a:t>
            </a:r>
            <a:r>
              <a:rPr lang="en-US" b="1" dirty="0" smtClean="0"/>
              <a:t>Total Mean</a:t>
            </a:r>
            <a:r>
              <a:rPr lang="en-US" dirty="0" smtClean="0"/>
              <a:t>. </a:t>
            </a:r>
          </a:p>
          <a:p>
            <a:r>
              <a:rPr lang="en-US" dirty="0" smtClean="0"/>
              <a:t>If schools have a </a:t>
            </a:r>
            <a:r>
              <a:rPr lang="en-US" b="1" dirty="0" smtClean="0">
                <a:effectLst>
                  <a:outerShdw blurRad="38100" dist="38100" dir="2700000" algn="tl">
                    <a:srgbClr val="000000">
                      <a:alpha val="43137"/>
                    </a:srgbClr>
                  </a:outerShdw>
                </a:effectLst>
              </a:rPr>
              <a:t>90/90</a:t>
            </a:r>
            <a:r>
              <a:rPr lang="en-US" dirty="0" smtClean="0"/>
              <a:t>, they have implemented the program correctly and can become a “model school”.</a:t>
            </a:r>
          </a:p>
          <a:p>
            <a:r>
              <a:rPr lang="en-US" dirty="0" smtClean="0"/>
              <a:t>At the time, without implementing/rolling out PBIS, we had a score of </a:t>
            </a:r>
            <a:r>
              <a:rPr lang="en-US" b="1" dirty="0" smtClean="0">
                <a:effectLst>
                  <a:outerShdw blurRad="38100" dist="38100" dir="2700000" algn="tl">
                    <a:srgbClr val="000000">
                      <a:alpha val="43137"/>
                    </a:srgbClr>
                  </a:outerShdw>
                </a:effectLst>
              </a:rPr>
              <a:t>60/76</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results from 2010-2011</a:t>
            </a:r>
            <a:endParaRPr lang="en-US" dirty="0"/>
          </a:p>
        </p:txBody>
      </p:sp>
      <p:sp>
        <p:nvSpPr>
          <p:cNvPr id="3" name="Text Placeholder 2"/>
          <p:cNvSpPr>
            <a:spLocks noGrp="1"/>
          </p:cNvSpPr>
          <p:nvPr>
            <p:ph type="body" idx="1"/>
          </p:nvPr>
        </p:nvSpPr>
        <p:spPr/>
        <p:txBody>
          <a:bodyPr/>
          <a:lstStyle/>
          <a:p>
            <a:r>
              <a:rPr lang="en-US" dirty="0" smtClean="0"/>
              <a:t>SET Data 2010-2011</a:t>
            </a:r>
            <a:endParaRPr lang="en-US" dirty="0"/>
          </a:p>
        </p:txBody>
      </p:sp>
      <p:sp>
        <p:nvSpPr>
          <p:cNvPr id="4" name="Text Placeholder 3"/>
          <p:cNvSpPr>
            <a:spLocks noGrp="1"/>
          </p:cNvSpPr>
          <p:nvPr>
            <p:ph type="body" sz="half" idx="3"/>
          </p:nvPr>
        </p:nvSpPr>
        <p:spPr/>
        <p:txBody>
          <a:bodyPr/>
          <a:lstStyle/>
          <a:p>
            <a:r>
              <a:rPr lang="en-US" dirty="0" smtClean="0"/>
              <a:t>What does this mean…</a:t>
            </a:r>
            <a:endParaRPr lang="en-US" dirty="0"/>
          </a:p>
        </p:txBody>
      </p:sp>
      <p:sp>
        <p:nvSpPr>
          <p:cNvPr id="6" name="Content Placeholder 5"/>
          <p:cNvSpPr>
            <a:spLocks noGrp="1"/>
          </p:cNvSpPr>
          <p:nvPr>
            <p:ph sz="quarter" idx="4"/>
          </p:nvPr>
        </p:nvSpPr>
        <p:spPr/>
        <p:txBody>
          <a:bodyPr/>
          <a:lstStyle/>
          <a:p>
            <a:r>
              <a:rPr lang="en-US" dirty="0" smtClean="0"/>
              <a:t>SERC looks for schools to have a score of a 90 in two areas: </a:t>
            </a:r>
            <a:r>
              <a:rPr lang="en-US" b="1" dirty="0" smtClean="0"/>
              <a:t>Expectations Taught </a:t>
            </a:r>
            <a:r>
              <a:rPr lang="en-US" dirty="0" smtClean="0"/>
              <a:t>and </a:t>
            </a:r>
            <a:r>
              <a:rPr lang="en-US" b="1" dirty="0" smtClean="0"/>
              <a:t>Total Mean</a:t>
            </a:r>
            <a:r>
              <a:rPr lang="en-US" dirty="0" smtClean="0"/>
              <a:t>. </a:t>
            </a:r>
          </a:p>
          <a:p>
            <a:r>
              <a:rPr lang="en-US" dirty="0" smtClean="0"/>
              <a:t>If schools have a </a:t>
            </a:r>
            <a:r>
              <a:rPr lang="en-US" b="1" dirty="0" smtClean="0">
                <a:effectLst>
                  <a:outerShdw blurRad="38100" dist="38100" dir="2700000" algn="tl">
                    <a:srgbClr val="000000">
                      <a:alpha val="43137"/>
                    </a:srgbClr>
                  </a:outerShdw>
                </a:effectLst>
              </a:rPr>
              <a:t>90/90</a:t>
            </a:r>
            <a:r>
              <a:rPr lang="en-US" dirty="0" smtClean="0"/>
              <a:t>, they have implemented the program correctly and can become a “model school”.</a:t>
            </a:r>
          </a:p>
          <a:p>
            <a:r>
              <a:rPr lang="en-US" dirty="0" smtClean="0"/>
              <a:t>For the 2010-2011 school year we had </a:t>
            </a:r>
            <a:r>
              <a:rPr lang="en-US" b="1" dirty="0" smtClean="0"/>
              <a:t>90/99</a:t>
            </a:r>
            <a:endParaRPr lang="en-US" b="1" dirty="0"/>
          </a:p>
        </p:txBody>
      </p:sp>
      <p:graphicFrame>
        <p:nvGraphicFramePr>
          <p:cNvPr id="7" name="Content Placeholder 3"/>
          <p:cNvGraphicFramePr>
            <a:graphicFrameLocks noGrp="1"/>
          </p:cNvGraphicFramePr>
          <p:nvPr>
            <p:ph sz="quarter" idx="2"/>
          </p:nvPr>
        </p:nvGraphicFramePr>
        <p:xfrm>
          <a:off x="381000" y="2708275"/>
          <a:ext cx="4041775"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results from 2011-2012</a:t>
            </a:r>
            <a:endParaRPr lang="en-US" dirty="0"/>
          </a:p>
        </p:txBody>
      </p:sp>
      <p:sp>
        <p:nvSpPr>
          <p:cNvPr id="4" name="Text Placeholder 3"/>
          <p:cNvSpPr>
            <a:spLocks noGrp="1"/>
          </p:cNvSpPr>
          <p:nvPr>
            <p:ph type="body" sz="half" idx="3"/>
          </p:nvPr>
        </p:nvSpPr>
        <p:spPr/>
        <p:txBody>
          <a:bodyPr/>
          <a:lstStyle/>
          <a:p>
            <a:endParaRPr lang="en-US" dirty="0" smtClean="0"/>
          </a:p>
          <a:p>
            <a:r>
              <a:rPr lang="en-US" dirty="0" smtClean="0"/>
              <a:t>What does this mean…</a:t>
            </a:r>
          </a:p>
          <a:p>
            <a:endParaRPr lang="en-US" dirty="0"/>
          </a:p>
        </p:txBody>
      </p:sp>
      <p:sp>
        <p:nvSpPr>
          <p:cNvPr id="6" name="Content Placeholder 5"/>
          <p:cNvSpPr>
            <a:spLocks noGrp="1"/>
          </p:cNvSpPr>
          <p:nvPr>
            <p:ph sz="quarter" idx="4"/>
          </p:nvPr>
        </p:nvSpPr>
        <p:spPr/>
        <p:txBody>
          <a:bodyPr/>
          <a:lstStyle/>
          <a:p>
            <a:r>
              <a:rPr lang="en-US" dirty="0" smtClean="0"/>
              <a:t>For the 2011-2012 school year we had</a:t>
            </a:r>
            <a:endParaRPr lang="en-US" b="1" dirty="0" smtClean="0"/>
          </a:p>
          <a:p>
            <a:r>
              <a:rPr lang="en-US" dirty="0" smtClean="0"/>
              <a:t>SERC looks for schools to have a score of a 90 in two areas: </a:t>
            </a:r>
            <a:r>
              <a:rPr lang="en-US" b="1" dirty="0" smtClean="0"/>
              <a:t>Expectations Taught </a:t>
            </a:r>
            <a:r>
              <a:rPr lang="en-US" dirty="0" smtClean="0"/>
              <a:t>and </a:t>
            </a:r>
            <a:r>
              <a:rPr lang="en-US" b="1" dirty="0" smtClean="0"/>
              <a:t>Total Mean</a:t>
            </a:r>
            <a:r>
              <a:rPr lang="en-US" dirty="0" smtClean="0"/>
              <a:t>. </a:t>
            </a:r>
          </a:p>
          <a:p>
            <a:r>
              <a:rPr lang="en-US" dirty="0" smtClean="0"/>
              <a:t>If schools have a </a:t>
            </a:r>
            <a:r>
              <a:rPr lang="en-US" b="1" dirty="0" smtClean="0">
                <a:effectLst>
                  <a:outerShdw blurRad="38100" dist="38100" dir="2700000" algn="tl">
                    <a:srgbClr val="000000">
                      <a:alpha val="43137"/>
                    </a:srgbClr>
                  </a:outerShdw>
                </a:effectLst>
              </a:rPr>
              <a:t>90/90</a:t>
            </a:r>
            <a:r>
              <a:rPr lang="en-US" dirty="0" smtClean="0"/>
              <a:t>, they have implemented the program correctly and can become a “model school”.</a:t>
            </a:r>
          </a:p>
          <a:p>
            <a:r>
              <a:rPr lang="en-US" dirty="0" smtClean="0"/>
              <a:t>For the 2011-2012 school year we had </a:t>
            </a:r>
            <a:r>
              <a:rPr lang="en-US" b="1" dirty="0" smtClean="0"/>
              <a:t>100/91</a:t>
            </a:r>
          </a:p>
          <a:p>
            <a:endParaRPr lang="en-US" dirty="0"/>
          </a:p>
        </p:txBody>
      </p:sp>
      <p:sp>
        <p:nvSpPr>
          <p:cNvPr id="7" name="Text Placeholder 2"/>
          <p:cNvSpPr>
            <a:spLocks noGrp="1"/>
          </p:cNvSpPr>
          <p:nvPr>
            <p:ph type="body" idx="1"/>
          </p:nvPr>
        </p:nvSpPr>
        <p:spPr/>
        <p:txBody>
          <a:bodyPr/>
          <a:lstStyle/>
          <a:p>
            <a:r>
              <a:rPr lang="en-US" dirty="0" smtClean="0"/>
              <a:t>SET Data 2011-2012</a:t>
            </a:r>
            <a:endParaRPr lang="en-US" dirty="0"/>
          </a:p>
        </p:txBody>
      </p:sp>
      <p:graphicFrame>
        <p:nvGraphicFramePr>
          <p:cNvPr id="8" name="Content Placeholder 7"/>
          <p:cNvGraphicFramePr>
            <a:graphicFrameLocks noGrp="1"/>
          </p:cNvGraphicFramePr>
          <p:nvPr>
            <p:ph sz="quarter" idx="2"/>
          </p:nvPr>
        </p:nvGraphicFramePr>
        <p:xfrm>
          <a:off x="381000" y="2590800"/>
          <a:ext cx="4041775" cy="4003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outerShdw blurRad="38100" dist="38100" dir="2700000" algn="tl">
                    <a:srgbClr val="000000">
                      <a:alpha val="43137"/>
                    </a:srgbClr>
                  </a:outerShdw>
                </a:effectLst>
              </a:rPr>
              <a:t>Behavioral Data Comparison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2249425"/>
            <a:ext cx="8077200" cy="1865376"/>
          </a:xfrm>
        </p:spPr>
        <p:txBody>
          <a:bodyPr>
            <a:noAutofit/>
          </a:bodyPr>
          <a:lstStyle/>
          <a:p>
            <a:r>
              <a:rPr lang="en-US" dirty="0" smtClean="0"/>
              <a:t>For the 2011-2012 school year, we collected behavioral data all year long. </a:t>
            </a:r>
          </a:p>
          <a:p>
            <a:r>
              <a:rPr lang="en-US" dirty="0" smtClean="0"/>
              <a:t> Our numbers are up from </a:t>
            </a:r>
            <a:r>
              <a:rPr lang="en-US" b="1" dirty="0" smtClean="0"/>
              <a:t>392</a:t>
            </a:r>
            <a:r>
              <a:rPr lang="en-US" dirty="0" smtClean="0"/>
              <a:t> referrals to </a:t>
            </a:r>
            <a:r>
              <a:rPr lang="en-US" b="1" dirty="0" smtClean="0"/>
              <a:t>455</a:t>
            </a:r>
            <a:r>
              <a:rPr lang="en-US" dirty="0" smtClean="0"/>
              <a:t> referrals. This is an increase of 63 referrals. </a:t>
            </a:r>
          </a:p>
          <a:p>
            <a:pPr>
              <a:buNone/>
            </a:pPr>
            <a:endParaRPr lang="en-US" dirty="0" smtClean="0"/>
          </a:p>
        </p:txBody>
      </p:sp>
      <p:sp>
        <p:nvSpPr>
          <p:cNvPr id="6" name="Content Placeholder 5"/>
          <p:cNvSpPr>
            <a:spLocks noGrp="1"/>
          </p:cNvSpPr>
          <p:nvPr>
            <p:ph sz="half" idx="2"/>
          </p:nvPr>
        </p:nvSpPr>
        <p:spPr>
          <a:xfrm flipH="1">
            <a:off x="8686799" y="6629400"/>
            <a:ext cx="45719" cy="145987"/>
          </a:xfrm>
        </p:spPr>
        <p:txBody>
          <a:bodyPr>
            <a:normAutofit fontScale="25000" lnSpcReduction="20000"/>
          </a:bodyPr>
          <a:lstStyle/>
          <a:p>
            <a:pPr>
              <a:buNone/>
            </a:pPr>
            <a:r>
              <a:rPr lang="en-US" dirty="0" smtClean="0"/>
              <a:t> </a:t>
            </a:r>
          </a:p>
          <a:p>
            <a:endParaRPr lang="en-US" dirty="0"/>
          </a:p>
        </p:txBody>
      </p:sp>
      <p:graphicFrame>
        <p:nvGraphicFramePr>
          <p:cNvPr id="7" name="Table 6"/>
          <p:cNvGraphicFramePr>
            <a:graphicFrameLocks noGrp="1"/>
          </p:cNvGraphicFramePr>
          <p:nvPr/>
        </p:nvGraphicFramePr>
        <p:xfrm>
          <a:off x="2362200" y="4343400"/>
          <a:ext cx="4560572" cy="1679448"/>
        </p:xfrm>
        <a:graphic>
          <a:graphicData uri="http://schemas.openxmlformats.org/drawingml/2006/table">
            <a:tbl>
              <a:tblPr/>
              <a:tblGrid>
                <a:gridCol w="1140143"/>
                <a:gridCol w="1140143"/>
                <a:gridCol w="1140143"/>
                <a:gridCol w="1140143"/>
              </a:tblGrid>
              <a:tr h="838200">
                <a:tc>
                  <a:txBody>
                    <a:bodyPr/>
                    <a:lstStyle/>
                    <a:p>
                      <a:pPr marL="0" marR="0">
                        <a:lnSpc>
                          <a:spcPct val="115000"/>
                        </a:lnSpc>
                        <a:spcBef>
                          <a:spcPts val="0"/>
                        </a:spcBef>
                        <a:spcAft>
                          <a:spcPts val="0"/>
                        </a:spcAft>
                      </a:pPr>
                      <a:endParaRPr lang="en-US" sz="1100" dirty="0">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100" b="1" i="1">
                          <a:latin typeface="Cambria"/>
                          <a:ea typeface="Calibri"/>
                          <a:cs typeface="Times New Roman"/>
                        </a:rPr>
                        <a:t>2009-2010 </a:t>
                      </a:r>
                      <a:endParaRPr lang="en-US" sz="1100">
                        <a:latin typeface="Calibri"/>
                        <a:ea typeface="Calibri"/>
                        <a:cs typeface="Times New Roman"/>
                      </a:endParaRPr>
                    </a:p>
                    <a:p>
                      <a:pPr marL="0" marR="0" algn="ctr">
                        <a:lnSpc>
                          <a:spcPct val="115000"/>
                        </a:lnSpc>
                        <a:spcBef>
                          <a:spcPts val="0"/>
                        </a:spcBef>
                        <a:spcAft>
                          <a:spcPts val="0"/>
                        </a:spcAft>
                      </a:pPr>
                      <a:r>
                        <a:rPr lang="en-US" sz="1100" b="1" i="1">
                          <a:latin typeface="Cambria"/>
                          <a:ea typeface="Calibri"/>
                          <a:cs typeface="Times New Roman"/>
                        </a:rPr>
                        <a:t>School Year</a:t>
                      </a:r>
                      <a:endParaRPr lang="en-US" sz="1100">
                        <a:latin typeface="Calibri"/>
                        <a:ea typeface="Calibri"/>
                        <a:cs typeface="Times New Roman"/>
                      </a:endParaRPr>
                    </a:p>
                    <a:p>
                      <a:pPr marL="0" marR="0" algn="ctr">
                        <a:lnSpc>
                          <a:spcPct val="115000"/>
                        </a:lnSpc>
                        <a:spcBef>
                          <a:spcPts val="0"/>
                        </a:spcBef>
                        <a:spcAft>
                          <a:spcPts val="0"/>
                        </a:spcAft>
                      </a:pPr>
                      <a:r>
                        <a:rPr lang="en-US" sz="1100" i="1">
                          <a:latin typeface="Cambria"/>
                          <a:ea typeface="Calibri"/>
                          <a:cs typeface="Times New Roman"/>
                        </a:rPr>
                        <a:t>(November- June)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endParaRPr lang="en-US" sz="1100" b="1" i="1" dirty="0" smtClean="0">
                        <a:latin typeface="Cambria"/>
                        <a:ea typeface="Calibri"/>
                        <a:cs typeface="Times New Roman"/>
                      </a:endParaRPr>
                    </a:p>
                    <a:p>
                      <a:pPr marL="0" marR="0" algn="ctr">
                        <a:lnSpc>
                          <a:spcPct val="115000"/>
                        </a:lnSpc>
                        <a:spcBef>
                          <a:spcPts val="0"/>
                        </a:spcBef>
                        <a:spcAft>
                          <a:spcPts val="0"/>
                        </a:spcAft>
                      </a:pPr>
                      <a:r>
                        <a:rPr lang="en-US" sz="1100" b="1" i="1" dirty="0" smtClean="0">
                          <a:latin typeface="Cambria"/>
                          <a:ea typeface="Calibri"/>
                          <a:cs typeface="Times New Roman"/>
                        </a:rPr>
                        <a:t>2010-2011</a:t>
                      </a:r>
                      <a:endParaRPr lang="en-US" sz="1100" dirty="0" smtClean="0">
                        <a:latin typeface="Calibri"/>
                        <a:ea typeface="Calibri"/>
                        <a:cs typeface="Times New Roman"/>
                      </a:endParaRPr>
                    </a:p>
                    <a:p>
                      <a:pPr marL="0" marR="0" algn="ctr">
                        <a:lnSpc>
                          <a:spcPct val="115000"/>
                        </a:lnSpc>
                        <a:spcBef>
                          <a:spcPts val="0"/>
                        </a:spcBef>
                        <a:spcAft>
                          <a:spcPts val="0"/>
                        </a:spcAft>
                      </a:pPr>
                      <a:r>
                        <a:rPr lang="en-US" sz="1100" b="1" i="1" dirty="0" smtClean="0">
                          <a:latin typeface="Cambria"/>
                          <a:ea typeface="Calibri"/>
                          <a:cs typeface="Times New Roman"/>
                        </a:rPr>
                        <a:t>School Year</a:t>
                      </a:r>
                      <a:endParaRPr lang="en-US" sz="1100" dirty="0" smtClean="0">
                        <a:latin typeface="Calibri"/>
                        <a:ea typeface="Calibri"/>
                        <a:cs typeface="Times New Roman"/>
                      </a:endParaRPr>
                    </a:p>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0" marR="0" algn="ctr">
                        <a:lnSpc>
                          <a:spcPct val="115000"/>
                        </a:lnSpc>
                        <a:spcBef>
                          <a:spcPts val="0"/>
                        </a:spcBef>
                        <a:spcAft>
                          <a:spcPts val="0"/>
                        </a:spcAft>
                      </a:pPr>
                      <a:endParaRPr lang="en-US" sz="1100" b="1" i="1" dirty="0" smtClean="0">
                        <a:latin typeface="Cambria"/>
                        <a:ea typeface="Calibri"/>
                        <a:cs typeface="Times New Roman"/>
                      </a:endParaRPr>
                    </a:p>
                    <a:p>
                      <a:pPr marL="0" marR="0" algn="ctr">
                        <a:lnSpc>
                          <a:spcPct val="115000"/>
                        </a:lnSpc>
                        <a:spcBef>
                          <a:spcPts val="0"/>
                        </a:spcBef>
                        <a:spcAft>
                          <a:spcPts val="0"/>
                        </a:spcAft>
                      </a:pPr>
                      <a:r>
                        <a:rPr lang="en-US" sz="1100" b="1" i="1" dirty="0" smtClean="0">
                          <a:latin typeface="Cambria"/>
                          <a:ea typeface="Calibri"/>
                          <a:cs typeface="Times New Roman"/>
                        </a:rPr>
                        <a:t>2011-2012</a:t>
                      </a:r>
                      <a:endParaRPr lang="en-US" sz="1100" dirty="0" smtClean="0">
                        <a:latin typeface="Calibri"/>
                        <a:ea typeface="Calibri"/>
                        <a:cs typeface="Times New Roman"/>
                      </a:endParaRPr>
                    </a:p>
                    <a:p>
                      <a:pPr marL="0" marR="0" algn="ctr">
                        <a:lnSpc>
                          <a:spcPct val="115000"/>
                        </a:lnSpc>
                        <a:spcBef>
                          <a:spcPts val="0"/>
                        </a:spcBef>
                        <a:spcAft>
                          <a:spcPts val="0"/>
                        </a:spcAft>
                      </a:pPr>
                      <a:r>
                        <a:rPr lang="en-US" sz="1100" b="1" i="1" dirty="0" smtClean="0">
                          <a:latin typeface="Cambria"/>
                          <a:ea typeface="Calibri"/>
                          <a:cs typeface="Times New Roman"/>
                        </a:rPr>
                        <a:t>School Year</a:t>
                      </a:r>
                      <a:endParaRPr lang="en-US" sz="1100" dirty="0" smtClean="0">
                        <a:latin typeface="Calibri"/>
                        <a:ea typeface="Calibri"/>
                        <a:cs typeface="Times New Roman"/>
                      </a:endParaRPr>
                    </a:p>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0">
                <a:tc>
                  <a:txBody>
                    <a:bodyPr/>
                    <a:lstStyle/>
                    <a:p>
                      <a:pPr marL="0" marR="0" algn="ctr">
                        <a:lnSpc>
                          <a:spcPct val="115000"/>
                        </a:lnSpc>
                        <a:spcBef>
                          <a:spcPts val="0"/>
                        </a:spcBef>
                        <a:spcAft>
                          <a:spcPts val="0"/>
                        </a:spcAft>
                      </a:pPr>
                      <a:r>
                        <a:rPr lang="en-US" sz="1100" b="1">
                          <a:latin typeface="Cambria"/>
                          <a:ea typeface="Calibri"/>
                          <a:cs typeface="Times New Roman"/>
                        </a:rPr>
                        <a:t>Number of</a:t>
                      </a:r>
                      <a:endParaRPr lang="en-US" sz="1100">
                        <a:latin typeface="Calibri"/>
                        <a:ea typeface="Calibri"/>
                        <a:cs typeface="Times New Roman"/>
                      </a:endParaRPr>
                    </a:p>
                    <a:p>
                      <a:pPr marL="0" marR="0" algn="ctr">
                        <a:lnSpc>
                          <a:spcPct val="115000"/>
                        </a:lnSpc>
                        <a:spcBef>
                          <a:spcPts val="0"/>
                        </a:spcBef>
                        <a:spcAft>
                          <a:spcPts val="0"/>
                        </a:spcAft>
                      </a:pPr>
                      <a:r>
                        <a:rPr lang="en-US" sz="1100" b="1">
                          <a:latin typeface="Cambria"/>
                          <a:ea typeface="Calibri"/>
                          <a:cs typeface="Times New Roman"/>
                        </a:rPr>
                        <a:t>Major Office Referrals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lnSpc>
                          <a:spcPct val="115000"/>
                        </a:lnSpc>
                        <a:spcBef>
                          <a:spcPts val="0"/>
                        </a:spcBef>
                        <a:spcAft>
                          <a:spcPts val="0"/>
                        </a:spcAft>
                      </a:pPr>
                      <a:r>
                        <a:rPr lang="en-US" sz="2200" b="1" i="1" dirty="0">
                          <a:latin typeface="Cambria"/>
                          <a:ea typeface="Calibri"/>
                          <a:cs typeface="Times New Roman"/>
                        </a:rPr>
                        <a:t>418</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1" i="1" dirty="0" smtClean="0">
                          <a:latin typeface="Cambria"/>
                          <a:ea typeface="Calibri"/>
                          <a:cs typeface="Times New Roman"/>
                        </a:rPr>
                        <a:t>392</a:t>
                      </a:r>
                      <a:endParaRPr lang="en-US" sz="2400" dirty="0" smtClean="0">
                        <a:latin typeface="Calibri"/>
                        <a:ea typeface="Calibri"/>
                        <a:cs typeface="Times New Roman"/>
                      </a:endParaRPr>
                    </a:p>
                    <a:p>
                      <a:pPr marL="0" marR="0" algn="ctr">
                        <a:lnSpc>
                          <a:spcPct val="115000"/>
                        </a:lnSpc>
                        <a:spcBef>
                          <a:spcPts val="0"/>
                        </a:spcBef>
                        <a:spcAft>
                          <a:spcPts val="0"/>
                        </a:spcAft>
                      </a:pP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1" i="1" dirty="0" smtClean="0">
                          <a:latin typeface="Cambria"/>
                          <a:ea typeface="Calibri"/>
                          <a:cs typeface="Times New Roman"/>
                        </a:rPr>
                        <a:t>455</a:t>
                      </a:r>
                      <a:endParaRPr lang="en-US" sz="2400" dirty="0" smtClean="0">
                        <a:latin typeface="Calibri"/>
                        <a:ea typeface="Calibri"/>
                        <a:cs typeface="Times New Roman"/>
                      </a:endParaRPr>
                    </a:p>
                    <a:p>
                      <a:pPr marL="0" marR="0" algn="ctr">
                        <a:lnSpc>
                          <a:spcPct val="115000"/>
                        </a:lnSpc>
                        <a:spcBef>
                          <a:spcPts val="0"/>
                        </a:spcBef>
                        <a:spcAft>
                          <a:spcPts val="0"/>
                        </a:spcAft>
                      </a:pP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smtClean="0"/>
              <a:t>Month by Month</a:t>
            </a:r>
            <a:br>
              <a:rPr lang="en-US" i="1" dirty="0" smtClean="0"/>
            </a:br>
            <a:r>
              <a:rPr lang="en-US" i="1" dirty="0" smtClean="0">
                <a:effectLst>
                  <a:outerShdw blurRad="38100" dist="38100" dir="2700000" algn="tl">
                    <a:srgbClr val="000000">
                      <a:alpha val="43137"/>
                    </a:srgbClr>
                  </a:outerShdw>
                </a:effectLst>
              </a:rPr>
              <a:t>Behavioral Data Comparison</a:t>
            </a:r>
            <a:endParaRPr lang="en-US" i="1" dirty="0">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nvGraphicFramePr>
        <p:xfrm>
          <a:off x="838200" y="2362196"/>
          <a:ext cx="2895600" cy="3581405"/>
        </p:xfrm>
        <a:graphic>
          <a:graphicData uri="http://schemas.openxmlformats.org/drawingml/2006/table">
            <a:tbl>
              <a:tblPr/>
              <a:tblGrid>
                <a:gridCol w="723900"/>
                <a:gridCol w="723900"/>
                <a:gridCol w="723900"/>
                <a:gridCol w="723900"/>
              </a:tblGrid>
              <a:tr h="275754">
                <a:tc>
                  <a:txBody>
                    <a:bodyPr/>
                    <a:lstStyle/>
                    <a:p>
                      <a:pPr algn="ctr" rtl="0" fontAlgn="b"/>
                      <a:r>
                        <a:rPr lang="en-US" sz="1000" b="1" i="0" u="none" strike="noStrike" dirty="0">
                          <a:solidFill>
                            <a:srgbClr val="000000"/>
                          </a:solidFill>
                          <a:effectLst>
                            <a:outerShdw blurRad="50800" dist="38100" algn="tr" rotWithShape="0">
                              <a:prstClr val="black">
                                <a:alpha val="40000"/>
                              </a:prstClr>
                            </a:outerShdw>
                          </a:effectLst>
                          <a:latin typeface="Georgia"/>
                        </a:rPr>
                        <a:t>Month</a:t>
                      </a:r>
                    </a:p>
                  </a:txBody>
                  <a:tcPr marL="0" marR="0" marT="0" marB="0" anchor="b">
                    <a:lnL>
                      <a:noFill/>
                    </a:lnL>
                    <a:lnR>
                      <a:noFill/>
                    </a:lnR>
                    <a:lnT>
                      <a:noFill/>
                    </a:lnT>
                    <a:lnB>
                      <a:noFill/>
                    </a:lnB>
                  </a:tcPr>
                </a:tc>
                <a:tc>
                  <a:txBody>
                    <a:bodyPr/>
                    <a:lstStyle/>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2009-</a:t>
                      </a:r>
                    </a:p>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2010</a:t>
                      </a:r>
                      <a:endParaRPr lang="en-US" sz="1000" b="1" i="0" u="none" strike="noStrike" dirty="0">
                        <a:solidFill>
                          <a:srgbClr val="000000"/>
                        </a:solidFill>
                        <a:effectLst>
                          <a:outerShdw blurRad="50800" dist="38100" algn="tr" rotWithShape="0">
                            <a:prstClr val="black">
                              <a:alpha val="40000"/>
                            </a:prstClr>
                          </a:outerShdw>
                        </a:effectLst>
                        <a:latin typeface="Georgia"/>
                      </a:endParaRPr>
                    </a:p>
                  </a:txBody>
                  <a:tcPr marL="0" marR="0" marT="0" marB="0" anchor="b">
                    <a:lnL>
                      <a:noFill/>
                    </a:lnL>
                    <a:lnR>
                      <a:noFill/>
                    </a:lnR>
                    <a:lnT>
                      <a:noFill/>
                    </a:lnT>
                    <a:lnB>
                      <a:noFill/>
                    </a:lnB>
                  </a:tcPr>
                </a:tc>
                <a:tc>
                  <a:txBody>
                    <a:bodyPr/>
                    <a:lstStyle/>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2010-</a:t>
                      </a:r>
                    </a:p>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2011</a:t>
                      </a:r>
                      <a:endParaRPr lang="en-US" sz="1000" b="1" i="0" u="none" strike="noStrike" dirty="0">
                        <a:solidFill>
                          <a:srgbClr val="000000"/>
                        </a:solidFill>
                        <a:effectLst>
                          <a:outerShdw blurRad="50800" dist="38100" algn="tr" rotWithShape="0">
                            <a:prstClr val="black">
                              <a:alpha val="40000"/>
                            </a:prstClr>
                          </a:outerShdw>
                        </a:effectLst>
                        <a:latin typeface="Georgia"/>
                      </a:endParaRPr>
                    </a:p>
                  </a:txBody>
                  <a:tcPr marL="0" marR="0" marT="0" marB="0" anchor="b">
                    <a:lnL>
                      <a:noFill/>
                    </a:lnL>
                    <a:lnR>
                      <a:noFill/>
                    </a:lnR>
                    <a:lnT>
                      <a:noFill/>
                    </a:lnT>
                    <a:lnB>
                      <a:noFill/>
                    </a:lnB>
                  </a:tcPr>
                </a:tc>
                <a:tc>
                  <a:txBody>
                    <a:bodyPr/>
                    <a:lstStyle/>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2011-</a:t>
                      </a:r>
                    </a:p>
                    <a:p>
                      <a:pPr algn="ctr" rtl="0" fontAlgn="b"/>
                      <a:r>
                        <a:rPr lang="en-US" sz="1000" b="1" i="0" u="none" strike="noStrike" dirty="0" smtClean="0">
                          <a:solidFill>
                            <a:srgbClr val="000000"/>
                          </a:solidFill>
                          <a:effectLst>
                            <a:outerShdw blurRad="50800" dist="38100" algn="tr" rotWithShape="0">
                              <a:prstClr val="black">
                                <a:alpha val="40000"/>
                              </a:prstClr>
                            </a:outerShdw>
                          </a:effectLst>
                          <a:latin typeface="Georgia"/>
                        </a:rPr>
                        <a:t>2012</a:t>
                      </a:r>
                      <a:endParaRPr lang="en-US" sz="1000" b="1" i="0" u="none" strike="noStrike" dirty="0">
                        <a:solidFill>
                          <a:srgbClr val="000000"/>
                        </a:solidFill>
                        <a:effectLst>
                          <a:outerShdw blurRad="50800" dist="38100" algn="tr" rotWithShape="0">
                            <a:prstClr val="black">
                              <a:alpha val="40000"/>
                            </a:prstClr>
                          </a:outerShdw>
                        </a:effectLst>
                        <a:latin typeface="Georgia"/>
                      </a:endParaRPr>
                    </a:p>
                  </a:txBody>
                  <a:tcPr marL="0" marR="0" marT="0" marB="0" anchor="b">
                    <a:lnL>
                      <a:noFill/>
                    </a:lnL>
                    <a:lnR>
                      <a:noFill/>
                    </a:lnR>
                    <a:lnT>
                      <a:noFill/>
                    </a:lnT>
                    <a:lnB>
                      <a:noFill/>
                    </a:lnB>
                  </a:tcPr>
                </a:tc>
              </a:tr>
              <a:tr h="519065">
                <a:tc>
                  <a:txBody>
                    <a:bodyPr/>
                    <a:lstStyle/>
                    <a:p>
                      <a:pPr algn="l" rtl="0" fontAlgn="b"/>
                      <a:r>
                        <a:rPr lang="en-US" sz="1000" b="1" i="0" u="none" strike="noStrike" dirty="0">
                          <a:solidFill>
                            <a:srgbClr val="000000"/>
                          </a:solidFill>
                          <a:latin typeface="Arial"/>
                        </a:rPr>
                        <a:t>September</a:t>
                      </a:r>
                    </a:p>
                  </a:txBody>
                  <a:tcPr marL="0" marR="0" marT="0" marB="0" anchor="b">
                    <a:lnL>
                      <a:noFill/>
                    </a:lnL>
                    <a:lnR>
                      <a:noFill/>
                    </a:lnR>
                    <a:lnT>
                      <a:noFill/>
                    </a:lnT>
                    <a:lnB>
                      <a:noFill/>
                    </a:lnB>
                  </a:tcPr>
                </a:tc>
                <a:tc>
                  <a:txBody>
                    <a:bodyPr/>
                    <a:lstStyle/>
                    <a:p>
                      <a:pPr algn="r" rtl="0" fontAlgn="b"/>
                      <a:r>
                        <a:rPr lang="en-US" sz="1000" b="0" i="0" u="none" strike="noStrike" dirty="0">
                          <a:solidFill>
                            <a:srgbClr val="000000"/>
                          </a:solidFill>
                          <a:latin typeface="Arial"/>
                        </a:rPr>
                        <a:t>- </a:t>
                      </a:r>
                    </a:p>
                  </a:txBody>
                  <a:tcPr marL="0" marR="0" marT="0" marB="0" anchor="b">
                    <a:lnL>
                      <a:noFill/>
                    </a:lnL>
                    <a:lnR>
                      <a:noFill/>
                    </a:lnR>
                    <a:lnT>
                      <a:noFill/>
                    </a:lnT>
                    <a:lnB>
                      <a:noFill/>
                    </a:lnB>
                  </a:tcPr>
                </a:tc>
                <a:tc>
                  <a:txBody>
                    <a:bodyPr/>
                    <a:lstStyle/>
                    <a:p>
                      <a:pPr algn="r" rtl="0" fontAlgn="b"/>
                      <a:r>
                        <a:rPr lang="en-US" sz="1000" b="0" i="0" u="none" strike="noStrike" dirty="0">
                          <a:solidFill>
                            <a:srgbClr val="000000"/>
                          </a:solidFill>
                          <a:latin typeface="Arial"/>
                        </a:rPr>
                        <a:t>30</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37</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October</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 </a:t>
                      </a:r>
                    </a:p>
                  </a:txBody>
                  <a:tcPr marL="0" marR="0" marT="0" marB="0" anchor="b">
                    <a:lnL>
                      <a:noFill/>
                    </a:lnL>
                    <a:lnR>
                      <a:noFill/>
                    </a:lnR>
                    <a:lnT>
                      <a:noFill/>
                    </a:lnT>
                    <a:lnB>
                      <a:noFill/>
                    </a:lnB>
                  </a:tcPr>
                </a:tc>
                <a:tc>
                  <a:txBody>
                    <a:bodyPr/>
                    <a:lstStyle/>
                    <a:p>
                      <a:pPr algn="r" rtl="0" fontAlgn="b"/>
                      <a:r>
                        <a:rPr lang="en-US" sz="1000" b="0" i="0" u="none" strike="noStrike" dirty="0">
                          <a:solidFill>
                            <a:srgbClr val="000000"/>
                          </a:solidFill>
                          <a:latin typeface="Arial"/>
                        </a:rPr>
                        <a:t>18</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51</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dirty="0">
                          <a:solidFill>
                            <a:srgbClr val="000000"/>
                          </a:solidFill>
                          <a:latin typeface="Arial"/>
                        </a:rPr>
                        <a:t>November</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21</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27</a:t>
                      </a: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latin typeface="Arial"/>
                        </a:rPr>
                        <a:t>39</a:t>
                      </a: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December</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73</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28</a:t>
                      </a: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latin typeface="Arial"/>
                        </a:rPr>
                        <a:t>59</a:t>
                      </a: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January</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74</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34</a:t>
                      </a:r>
                    </a:p>
                  </a:txBody>
                  <a:tcPr marL="0" marR="0" marT="0" marB="0" anchor="b">
                    <a:lnL>
                      <a:noFill/>
                    </a:lnL>
                    <a:lnR>
                      <a:noFill/>
                    </a:lnR>
                    <a:lnT>
                      <a:noFill/>
                    </a:lnT>
                    <a:lnB>
                      <a:noFill/>
                    </a:lnB>
                  </a:tcPr>
                </a:tc>
                <a:tc>
                  <a:txBody>
                    <a:bodyPr/>
                    <a:lstStyle/>
                    <a:p>
                      <a:pPr algn="r" fontAlgn="b"/>
                      <a:r>
                        <a:rPr lang="en-US" sz="1000" b="0" i="0" u="none" strike="noStrike" dirty="0">
                          <a:solidFill>
                            <a:srgbClr val="000000"/>
                          </a:solidFill>
                          <a:latin typeface="Arial"/>
                        </a:rPr>
                        <a:t>44</a:t>
                      </a: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February</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45</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39</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46</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March</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76</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62</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69</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April</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49</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57</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32</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May</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69</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60</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60</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r>
                        <a:rPr lang="en-US" sz="1000" b="1" i="0" u="none" strike="noStrike">
                          <a:solidFill>
                            <a:srgbClr val="000000"/>
                          </a:solidFill>
                          <a:latin typeface="Arial"/>
                        </a:rPr>
                        <a:t>June</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11</a:t>
                      </a:r>
                    </a:p>
                  </a:txBody>
                  <a:tcPr marL="0" marR="0" marT="0" marB="0" anchor="b">
                    <a:lnL>
                      <a:noFill/>
                    </a:lnL>
                    <a:lnR>
                      <a:noFill/>
                    </a:lnR>
                    <a:lnT>
                      <a:noFill/>
                    </a:lnT>
                    <a:lnB>
                      <a:noFill/>
                    </a:lnB>
                  </a:tcPr>
                </a:tc>
                <a:tc>
                  <a:txBody>
                    <a:bodyPr/>
                    <a:lstStyle/>
                    <a:p>
                      <a:pPr algn="r" rtl="0" fontAlgn="b"/>
                      <a:r>
                        <a:rPr lang="en-US" sz="1000" b="0" i="0" u="none" strike="noStrike">
                          <a:solidFill>
                            <a:srgbClr val="000000"/>
                          </a:solidFill>
                          <a:latin typeface="Arial"/>
                        </a:rPr>
                        <a:t>37</a:t>
                      </a:r>
                    </a:p>
                  </a:txBody>
                  <a:tcPr marL="0" marR="0" marT="0" marB="0" anchor="b">
                    <a:lnL>
                      <a:noFill/>
                    </a:lnL>
                    <a:lnR>
                      <a:noFill/>
                    </a:lnR>
                    <a:lnT>
                      <a:noFill/>
                    </a:lnT>
                    <a:lnB>
                      <a:noFill/>
                    </a:lnB>
                  </a:tcPr>
                </a:tc>
                <a:tc>
                  <a:txBody>
                    <a:bodyPr/>
                    <a:lstStyle/>
                    <a:p>
                      <a:pPr algn="r" fontAlgn="b"/>
                      <a:r>
                        <a:rPr lang="en-US" sz="1000" b="0" i="0" u="none" strike="noStrike" dirty="0" smtClean="0">
                          <a:solidFill>
                            <a:srgbClr val="000000"/>
                          </a:solidFill>
                          <a:latin typeface="Arial"/>
                        </a:rPr>
                        <a:t>18</a:t>
                      </a:r>
                      <a:endParaRPr lang="en-US" sz="1000" b="0" i="0" u="none" strike="noStrike" dirty="0">
                        <a:solidFill>
                          <a:srgbClr val="000000"/>
                        </a:solidFill>
                        <a:latin typeface="Arial"/>
                      </a:endParaRPr>
                    </a:p>
                  </a:txBody>
                  <a:tcPr marL="0" marR="0" marT="0" marB="0" anchor="b">
                    <a:lnL>
                      <a:noFill/>
                    </a:lnL>
                    <a:lnR>
                      <a:noFill/>
                    </a:lnR>
                    <a:lnT>
                      <a:noFill/>
                    </a:lnT>
                    <a:lnB>
                      <a:noFill/>
                    </a:lnB>
                  </a:tcPr>
                </a:tc>
              </a:tr>
              <a:tr h="275754">
                <a:tc>
                  <a:txBody>
                    <a:bodyPr/>
                    <a:lstStyle/>
                    <a:p>
                      <a:pPr algn="l" rtl="0" fontAlgn="b"/>
                      <a:endParaRPr lang="en-US" sz="1000" b="1" i="0" u="none" strike="noStrike" dirty="0">
                        <a:solidFill>
                          <a:srgbClr val="000000"/>
                        </a:solidFill>
                        <a:latin typeface="Arial"/>
                      </a:endParaRPr>
                    </a:p>
                  </a:txBody>
                  <a:tcPr marL="0" marR="0" marT="0" marB="0" anchor="b">
                    <a:lnL>
                      <a:noFill/>
                    </a:lnL>
                    <a:lnR>
                      <a:noFill/>
                    </a:lnR>
                    <a:lnT>
                      <a:noFill/>
                    </a:lnT>
                    <a:lnB>
                      <a:noFill/>
                    </a:lnB>
                  </a:tcPr>
                </a:tc>
                <a:tc>
                  <a:txBody>
                    <a:bodyPr/>
                    <a:lstStyle/>
                    <a:p>
                      <a:pPr algn="r" rtl="0" fontAlgn="b"/>
                      <a:endParaRPr lang="en-U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r" rtl="0" fontAlgn="b"/>
                      <a:endParaRPr lang="en-US" sz="1000" b="0" i="0" u="none" strike="noStrike">
                        <a:solidFill>
                          <a:srgbClr val="000000"/>
                        </a:solidFill>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latin typeface="Arial"/>
                      </a:endParaRPr>
                    </a:p>
                  </a:txBody>
                  <a:tcPr marL="0" marR="0" marT="0" marB="0" anchor="b">
                    <a:lnL>
                      <a:noFill/>
                    </a:lnL>
                    <a:lnR>
                      <a:noFill/>
                    </a:lnR>
                    <a:lnT>
                      <a:noFill/>
                    </a:lnT>
                    <a:lnB>
                      <a:noFill/>
                    </a:lnB>
                  </a:tcPr>
                </a:tc>
              </a:tr>
            </a:tbl>
          </a:graphicData>
        </a:graphic>
      </p:graphicFrame>
      <p:graphicFrame>
        <p:nvGraphicFramePr>
          <p:cNvPr id="9" name="Chart 8"/>
          <p:cNvGraphicFramePr/>
          <p:nvPr/>
        </p:nvGraphicFramePr>
        <p:xfrm>
          <a:off x="4114800" y="2743200"/>
          <a:ext cx="4572000" cy="3171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609</TotalTime>
  <Words>1381</Words>
  <Application>Microsoft Office PowerPoint</Application>
  <PresentationFormat>On-screen Show (4:3)</PresentationFormat>
  <Paragraphs>246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PBIS:  Where Are We NOW? Where Are We HEADED?</vt:lpstr>
      <vt:lpstr>Our Need for PBIS</vt:lpstr>
      <vt:lpstr>The Beginning…</vt:lpstr>
      <vt:lpstr>Tier I Intervention Overview </vt:lpstr>
      <vt:lpstr>The Results from SET…</vt:lpstr>
      <vt:lpstr>SET results from 2010-2011</vt:lpstr>
      <vt:lpstr>SET results from 2011-2012</vt:lpstr>
      <vt:lpstr>Behavioral Data Comparison</vt:lpstr>
      <vt:lpstr>Month by Month Behavioral Data Comparison</vt:lpstr>
      <vt:lpstr>PBIS Triangle Data Report 2010-2011</vt:lpstr>
      <vt:lpstr>PBIS Triangle Data Report 2011-2012</vt:lpstr>
      <vt:lpstr>PBIS Triangle Data Report 2012-2013</vt:lpstr>
      <vt:lpstr> Tier II</vt:lpstr>
      <vt:lpstr>What is the  High-Five Program?</vt:lpstr>
      <vt:lpstr>The High Five Program  Allows Students to… </vt:lpstr>
      <vt:lpstr>Who would make a GOOD Candidate for the High-Five-Program?</vt:lpstr>
      <vt:lpstr>High Five Data from 2011-2012</vt:lpstr>
      <vt:lpstr>Important Notes</vt:lpstr>
      <vt:lpstr>Other Tier II Interventions/Supports  at Edgewood School…</vt:lpstr>
      <vt:lpstr>Tier III Interventions</vt:lpstr>
      <vt:lpstr>Thank You!</vt:lpstr>
    </vt:vector>
  </TitlesOfParts>
  <Company>Bristol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PBIS:  Where Are We NOW? Where Are We HEADED?</dc:title>
  <dc:creator>admin</dc:creator>
  <cp:lastModifiedBy>admin</cp:lastModifiedBy>
  <cp:revision>38</cp:revision>
  <dcterms:created xsi:type="dcterms:W3CDTF">2011-04-27T19:30:56Z</dcterms:created>
  <dcterms:modified xsi:type="dcterms:W3CDTF">2012-09-07T23:06:14Z</dcterms:modified>
</cp:coreProperties>
</file>